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8" r:id="rId10"/>
    <p:sldId id="279" r:id="rId11"/>
    <p:sldId id="280" r:id="rId12"/>
    <p:sldId id="282" r:id="rId13"/>
    <p:sldId id="265" r:id="rId14"/>
    <p:sldId id="283" r:id="rId15"/>
    <p:sldId id="284" r:id="rId16"/>
    <p:sldId id="281" r:id="rId17"/>
    <p:sldId id="269" r:id="rId18"/>
    <p:sldId id="285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15620"/>
    <p:restoredTop sz="87007" autoAdjust="0"/>
  </p:normalViewPr>
  <p:slideViewPr>
    <p:cSldViewPr>
      <p:cViewPr varScale="1">
        <p:scale>
          <a:sx n="17" d="100"/>
          <a:sy n="17" d="100"/>
        </p:scale>
        <p:origin x="-28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32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EADD-9930-4AE1-A807-6813B90B43FA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53D38-C08E-486F-BEC7-EAE8F2DB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3D38-C08E-486F-BEC7-EAE8F2DB99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3D38-C08E-486F-BEC7-EAE8F2DB99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3D38-C08E-486F-BEC7-EAE8F2DB99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3D38-C08E-486F-BEC7-EAE8F2DB99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3D38-C08E-486F-BEC7-EAE8F2DB99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3D38-C08E-486F-BEC7-EAE8F2DB99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3D38-C08E-486F-BEC7-EAE8F2DB99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3D38-C08E-486F-BEC7-EAE8F2DB99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3D38-C08E-486F-BEC7-EAE8F2DB99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EB1AE-39D8-4C23-9AB8-4E75459D0FA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1D16-BA82-4C2C-B6CC-9B795D7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295400"/>
            <a:ext cx="725140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Trifecta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Historically Narrow Breadth – Magnificent Seven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Parabolic Rise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Doomed Double Top – “M” Formation Pattern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Warning Trigger Signals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Stealth Liquidity: Coordinated by Treasury &amp; Fed in Two Stages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“Game of Tightening” – Financial Conditions Index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GDP v GDI -1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GDP v GDI -2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GDP v GDI -3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GDP V Debt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Illusion of Growth – Debt v GDP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Yield Curve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 Longer the Fed PUT but rather the Treasury PUT!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Coming Focus: Scarcity &amp; Currencies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Collectivism v Complexity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High Volatility, Higher Inflation, Higher Rates and Higher Risk Premiums,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Great Stagflation – The Beta Drought Decade,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6475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SOME POTENTIAL TALKING POINT CHARTS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7801"/>
            <a:ext cx="6717612" cy="617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00400" y="2209800"/>
            <a:ext cx="381000" cy="142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200" y="1498601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GDP</a:t>
            </a:r>
          </a:p>
          <a:p>
            <a:r>
              <a:rPr lang="en-US" dirty="0" smtClean="0"/>
              <a:t>Q3 2023   5.0%</a:t>
            </a:r>
          </a:p>
          <a:p>
            <a:r>
              <a:rPr lang="en-US" dirty="0" smtClean="0"/>
              <a:t>Q2 2023   3.0%</a:t>
            </a:r>
          </a:p>
          <a:p>
            <a:endParaRPr lang="en-US" dirty="0" smtClean="0"/>
          </a:p>
          <a:p>
            <a:r>
              <a:rPr lang="en-US" dirty="0" smtClean="0"/>
              <a:t>2022         9.2%        </a:t>
            </a:r>
          </a:p>
          <a:p>
            <a:r>
              <a:rPr lang="en-US" dirty="0" smtClean="0"/>
              <a:t>2021       10.1%</a:t>
            </a:r>
          </a:p>
          <a:p>
            <a:endParaRPr lang="en-US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98600"/>
            <a:ext cx="290314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3886200" y="1397000"/>
            <a:ext cx="0" cy="457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4800" y="7874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Gross Domestic Product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86200" y="2209800"/>
            <a:ext cx="2819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787401"/>
            <a:ext cx="4724400" cy="516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990601"/>
            <a:ext cx="1981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INCREASING AS CREDIT CARD USAGE</a:t>
            </a:r>
          </a:p>
          <a:p>
            <a:r>
              <a:rPr lang="en-US" sz="1400" dirty="0" smtClean="0"/>
              <a:t>EXPLODES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HOUSING &amp; CAR COSTS INCREASING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EXPLODING GOVERNMENT  SPENDING</a:t>
            </a:r>
          </a:p>
          <a:p>
            <a:endParaRPr lang="en-US" sz="1400" dirty="0" smtClean="0"/>
          </a:p>
          <a:p>
            <a:r>
              <a:rPr lang="en-US" sz="1400" dirty="0" smtClean="0"/>
              <a:t>EXPANDING TRADE DEFICITS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990600"/>
            <a:ext cx="1981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400" dirty="0" smtClean="0"/>
              <a:t>FALLING ON A REAL BASIS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FALLING TAX REVENUES</a:t>
            </a:r>
          </a:p>
          <a:p>
            <a:endParaRPr lang="en-US" sz="1400" dirty="0" smtClean="0"/>
          </a:p>
          <a:p>
            <a:r>
              <a:rPr lang="en-US" sz="1400" dirty="0" smtClean="0"/>
              <a:t>ZOMBIE CORPORATIONS</a:t>
            </a:r>
          </a:p>
          <a:p>
            <a:endParaRPr lang="en-US" sz="1400" dirty="0" smtClean="0"/>
          </a:p>
          <a:p>
            <a:r>
              <a:rPr lang="en-US" sz="1400" dirty="0" smtClean="0"/>
              <a:t>FALLING CAPEX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77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b="1" dirty="0" smtClean="0"/>
              <a:t>THE ILLUSION OF GROWTH BY DEBT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EXPENDITURES                       INCOMES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GDP v GDI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connect.xfinity.com/appsuite/api/image/mail/picture?folder=default0%2FSent&amp;id=510167&amp;uid=175eb8ce737d4bf3abe28911f2a51452%40open-xchang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s://matasii.com/wp-content/uploads/2023/09/UnderThelens-09-20-23-OCTOBER-Can-China-Rescue-the-World-Again-Newsletter-3-Debt-Growing-Faster-Than-Economy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33600"/>
            <a:ext cx="8537575" cy="4059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FLAWED FORMULA – BUILT FOR NON-CREDIT BALANCE OF PAYMENTS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DP 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828800"/>
            <a:ext cx="7068186" cy="48871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Yield Curve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connect.xfinity.com/appsuite/api/image/mail/picture?folder=default0%2FSent&amp;id=510167&amp;uid=175eb8ce737d4bf3abe28911f2a51452%40open-xchang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8595360" cy="448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 Longer the Fed PUT but rather the Treasury PUT!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connect.xfinity.com/appsuite/api/image/mail/picture?folder=default0%2FSent&amp;id=510167&amp;uid=175eb8ce737d4bf3abe28911f2a51452%40open-xchang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4" name="Picture 2" descr="https://cms.zerohedge.com/s3/files/inline-images/2024-02-27_09-18-36.jpg?itok=MvXExYg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05000"/>
            <a:ext cx="7372350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COMING FOCUS: SCARCITY &amp; CURRENCIES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connect.xfinity.com/appsuite/api/image/mail/picture?folder=default0%2FSent&amp;id=510167&amp;uid=175eb8ce737d4bf3abe28911f2a51452%40open-xchang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6" name="Picture 2" descr="https://lh7-us.googleusercontent.com/43wL6aGwkQRaM1Ua4tIC0ZDT-DcBVpmZEg8C-IFw_DwLGmILSjv2Ohk5rOI3XesNtOkVBc-NmO00OLuxgQXe0hknWuJ73HkugQJqxJB2NZuNJOoZOU2vymGHDJ4YxSBO8N4YYFiijpNVP8Hg6nQ0ysSEFw=s2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05000"/>
            <a:ext cx="5791200" cy="476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COLLECTIVISM v COMPLEXITY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54578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324600" y="63246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GREAT MODERATION ENDS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he Great Mode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8458200" cy="46445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TITE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he Great Moderation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02145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TRIFECTA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connect.xfinity.com/appsuite/api/image/mail/picture?folder=default0%2FSent&amp;id=510167&amp;uid=175eb8ce737d4bf3abe28911f2a51452%40open-xchang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828800"/>
            <a:ext cx="6553200" cy="48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2514600"/>
            <a:ext cx="22987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 EXTREME NARROW</a:t>
            </a:r>
          </a:p>
          <a:p>
            <a:r>
              <a:rPr lang="en-US" b="1" dirty="0" smtClean="0"/>
              <a:t>     BREADTH w/ </a:t>
            </a:r>
          </a:p>
          <a:p>
            <a:r>
              <a:rPr lang="en-US" b="1" dirty="0" smtClean="0"/>
              <a:t>     PARABOLIC RISE</a:t>
            </a:r>
          </a:p>
          <a:p>
            <a:endParaRPr lang="en-US" b="1" dirty="0" smtClean="0"/>
          </a:p>
          <a:p>
            <a:r>
              <a:rPr lang="en-US" b="1" dirty="0" smtClean="0"/>
              <a:t>2- DOUBLE HIGHS</a:t>
            </a:r>
          </a:p>
          <a:p>
            <a:endParaRPr lang="en-US" b="1" dirty="0" smtClean="0"/>
          </a:p>
          <a:p>
            <a:r>
              <a:rPr lang="en-US" b="1" dirty="0" smtClean="0"/>
              <a:t>3- RECESSION </a:t>
            </a:r>
          </a:p>
          <a:p>
            <a:r>
              <a:rPr lang="en-US" b="1" dirty="0" smtClean="0"/>
              <a:t>    on 2</a:t>
            </a:r>
            <a:r>
              <a:rPr lang="en-US" b="1" baseline="30000" dirty="0" smtClean="0"/>
              <a:t>nd</a:t>
            </a:r>
            <a:r>
              <a:rPr lang="en-US" b="1" dirty="0" smtClean="0"/>
              <a:t> HIGH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Historically Narrow Breadth – Magnificent Seven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connect.xfinity.com/appsuite/api/image/mail/picture?folder=default0%2FSent&amp;id=510167&amp;uid=175eb8ce737d4bf3abe28911f2a51452%40open-xchang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830614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Longer Term Parabolic Rise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connect.xfinity.com/appsuite/api/image/mail/picture?folder=default0%2FSent&amp;id=510167&amp;uid=175eb8ce737d4bf3abe28911f2a51452%40open-xchang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6705600" cy="468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Doomed Double Top – “M” Formation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connect.xfinity.com/appsuite/api/image/mail/picture?folder=default0%2FSent&amp;id=510167&amp;uid=175eb8ce737d4bf3abe28911f2a51452%40open-xchang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8092622" cy="427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Warning Trigger Points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connect.xfinity.com/appsuite/api/image/mail/picture?folder=default0%2FSent&amp;id=510167&amp;uid=175eb8ce737d4bf3abe28911f2a51452%40open-xchang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84596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STEALTH LIQUIDITY COORDINATED BY TREASURY &amp; FED  IN TWO STAGES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connect.xfinity.com/appsuite/api/image/mail/picture?folder=default0%2FSent&amp;id=510167&amp;uid=175eb8ce737d4bf3abe28911f2a51452%40open-xchang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 descr="https://lh7-us.googleusercontent.com/aRQiwnKiIeDSn4lGG0Isyawb79vZsEkDO6jpFJuH-dcBiEF9z7rsjNZPDzOtOMRIPggL1R6JWvC9JIOCsu_ol8IFdCRLUhT1DxeIk3Ht2j_sxGEuJGk7EYU1B8uA1ykWvmp26PLlEByBzeKw6Ezd14Wqkg=s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7620000" cy="4803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28600"/>
            <a:ext cx="9010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MATASII MACRO MAPS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“Game of Tightening”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44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1752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AutoShape 2" descr="https://connect.xfinity.com/appsuite/api/image/mail/picture?folder=default0%2FSent&amp;id=510167&amp;uid=175eb8ce737d4bf3abe28911f2a51452%40open-xchang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0" name="Picture 2" descr="https://matasii.com/wp-content/uploads/2024/02/UnderTheLens-02-21-24-MARCH-Todays-Flawed-GDP-Formula-2-Financial-Conditions-Inde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09800"/>
            <a:ext cx="8534400" cy="2436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573617"/>
            <a:ext cx="5676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8306</TotalTime>
  <Words>333</Words>
  <Application>Microsoft Office PowerPoint</Application>
  <PresentationFormat>On-screen Show (4:3)</PresentationFormat>
  <Paragraphs>96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Gordon Long</dc:creator>
  <cp:lastModifiedBy>Gordon Long</cp:lastModifiedBy>
  <cp:revision>18</cp:revision>
  <dcterms:created xsi:type="dcterms:W3CDTF">2023-09-18T12:09:55Z</dcterms:created>
  <dcterms:modified xsi:type="dcterms:W3CDTF">2024-03-06T11:01:49Z</dcterms:modified>
</cp:coreProperties>
</file>