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5"/>
  </p:notesMasterIdLst>
  <p:sldIdLst>
    <p:sldId id="939" r:id="rId2"/>
    <p:sldId id="1052" r:id="rId3"/>
    <p:sldId id="967" r:id="rId4"/>
    <p:sldId id="1451" r:id="rId5"/>
    <p:sldId id="1453" r:id="rId6"/>
    <p:sldId id="1452" r:id="rId7"/>
    <p:sldId id="1495" r:id="rId8"/>
    <p:sldId id="1455" r:id="rId9"/>
    <p:sldId id="1456" r:id="rId10"/>
    <p:sldId id="1459" r:id="rId11"/>
    <p:sldId id="1460" r:id="rId12"/>
    <p:sldId id="1461" r:id="rId13"/>
    <p:sldId id="1462" r:id="rId14"/>
    <p:sldId id="1496" r:id="rId15"/>
    <p:sldId id="1457" r:id="rId16"/>
    <p:sldId id="1464" r:id="rId17"/>
    <p:sldId id="1463" r:id="rId18"/>
    <p:sldId id="1467" r:id="rId19"/>
    <p:sldId id="1465" r:id="rId20"/>
    <p:sldId id="1468" r:id="rId21"/>
    <p:sldId id="1469" r:id="rId22"/>
    <p:sldId id="1470" r:id="rId23"/>
    <p:sldId id="1471" r:id="rId24"/>
    <p:sldId id="1472" r:id="rId25"/>
    <p:sldId id="1474" r:id="rId26"/>
    <p:sldId id="1475" r:id="rId27"/>
    <p:sldId id="1476" r:id="rId28"/>
    <p:sldId id="1477" r:id="rId29"/>
    <p:sldId id="1478" r:id="rId30"/>
    <p:sldId id="1484" r:id="rId31"/>
    <p:sldId id="1473" r:id="rId32"/>
    <p:sldId id="1466" r:id="rId33"/>
    <p:sldId id="1479" r:id="rId34"/>
    <p:sldId id="1485" r:id="rId35"/>
    <p:sldId id="1480" r:id="rId36"/>
    <p:sldId id="1481" r:id="rId37"/>
    <p:sldId id="1482" r:id="rId38"/>
    <p:sldId id="1492" r:id="rId39"/>
    <p:sldId id="1497" r:id="rId40"/>
    <p:sldId id="1294" r:id="rId41"/>
    <p:sldId id="1295" r:id="rId42"/>
    <p:sldId id="1296" r:id="rId43"/>
    <p:sldId id="1297" r:id="rId4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05" autoAdjust="0"/>
    <p:restoredTop sz="50464" autoAdjust="0"/>
  </p:normalViewPr>
  <p:slideViewPr>
    <p:cSldViewPr>
      <p:cViewPr>
        <p:scale>
          <a:sx n="118" d="100"/>
          <a:sy n="118" d="100"/>
        </p:scale>
        <p:origin x="-78" y="21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116"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rdon Long" userId="acfe7a0efa42de9b" providerId="LiveId" clId="{ABAC6195-EB37-5344-A566-E79BDC505A58}"/>
    <pc:docChg chg="modSld">
      <pc:chgData name="Gordon Long" userId="acfe7a0efa42de9b" providerId="LiveId" clId="{ABAC6195-EB37-5344-A566-E79BDC505A58}" dt="2019-12-29T11:10:48.500" v="8" actId="20577"/>
      <pc:docMkLst>
        <pc:docMk/>
      </pc:docMkLst>
      <pc:sldChg chg="modSp">
        <pc:chgData name="Gordon Long" userId="acfe7a0efa42de9b" providerId="LiveId" clId="{ABAC6195-EB37-5344-A566-E79BDC505A58}" dt="2019-12-29T11:10:48.500" v="8" actId="20577"/>
        <pc:sldMkLst>
          <pc:docMk/>
          <pc:sldMk cId="0" sldId="921"/>
        </pc:sldMkLst>
        <pc:spChg chg="mod">
          <ac:chgData name="Gordon Long" userId="acfe7a0efa42de9b" providerId="LiveId" clId="{ABAC6195-EB37-5344-A566-E79BDC505A58}" dt="2019-12-29T11:10:48.500" v="8" actId="20577"/>
          <ac:spMkLst>
            <pc:docMk/>
            <pc:sldMk cId="0" sldId="921"/>
            <ac:spMk id="3" creationId="{00000000-0000-0000-0000-000000000000}"/>
          </ac:spMkLst>
        </pc:spChg>
      </pc:sldChg>
      <pc:sldChg chg="mod modShow">
        <pc:chgData name="Gordon Long" userId="acfe7a0efa42de9b" providerId="LiveId" clId="{ABAC6195-EB37-5344-A566-E79BDC505A58}" dt="2019-12-29T11:09:17.864" v="1" actId="729"/>
        <pc:sldMkLst>
          <pc:docMk/>
          <pc:sldMk cId="0" sldId="92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C0DFA6-9E27-43E8-8BD5-9E047F359B22}" type="datetimeFigureOut">
              <a:rPr lang="en-US" smtClean="0"/>
              <a:pPr/>
              <a:t>4/20/2025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DCA114-AFCA-4B82-89A8-D6D164F2F9AA}"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D1260269-C4E7-4231-8CD6-52625A18C25B}"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260269-C4E7-4231-8CD6-52625A18C25B}"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DCA114-AFCA-4B82-89A8-D6D164F2F9AA}" type="slidenum">
              <a:rPr lang="en-US" smtClean="0"/>
              <a:pPr/>
              <a:t>40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260269-C4E7-4231-8CD6-52625A18C25B}" type="slidenum">
              <a:rPr lang="en-US" smtClean="0"/>
              <a:pPr/>
              <a:t>41</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260269-C4E7-4231-8CD6-52625A18C25B}" type="slidenum">
              <a:rPr lang="en-US" smtClean="0"/>
              <a:pPr/>
              <a:t>42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790972" y="3778934"/>
            <a:ext cx="1419712"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540544" y="582216"/>
            <a:ext cx="8062912" cy="1102519"/>
          </a:xfrm>
        </p:spPr>
        <p:txBody>
          <a:bodyPr anchor="b">
            <a:normAutofit/>
          </a:bodyPr>
          <a:lstStyle>
            <a:lvl1pPr algn="r">
              <a:defRPr sz="4400"/>
            </a:lvl1pPr>
          </a:lstStyle>
          <a:p>
            <a:r>
              <a:rPr kumimoji="0" lang="en-US"/>
              <a:t>Click to edit Master title style</a:t>
            </a:r>
          </a:p>
        </p:txBody>
      </p:sp>
      <p:sp>
        <p:nvSpPr>
          <p:cNvPr id="9" name="Subtitle 8"/>
          <p:cNvSpPr>
            <a:spLocks noGrp="1"/>
          </p:cNvSpPr>
          <p:nvPr>
            <p:ph type="subTitle" idx="1"/>
          </p:nvPr>
        </p:nvSpPr>
        <p:spPr>
          <a:xfrm>
            <a:off x="540544" y="1687710"/>
            <a:ext cx="8062912" cy="131445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371600" y="4509492"/>
            <a:ext cx="5791200" cy="273844"/>
          </a:xfrm>
        </p:spPr>
        <p:txBody>
          <a:bodyPr tIns="0" bIns="0" anchor="t"/>
          <a:lstStyle>
            <a:lvl1pPr algn="r">
              <a:defRPr sz="1000"/>
            </a:lvl1pPr>
          </a:lstStyle>
          <a:p>
            <a:fld id="{2340FF91-A6D1-404C-B20B-2F98BE41D086}" type="datetimeFigureOut">
              <a:rPr lang="en-US" smtClean="0"/>
              <a:pPr/>
              <a:t>4/20/2025</a:t>
            </a:fld>
            <a:endParaRPr lang="en-US" dirty="0"/>
          </a:p>
        </p:txBody>
      </p:sp>
      <p:sp>
        <p:nvSpPr>
          <p:cNvPr id="17" name="Footer Placeholder 16"/>
          <p:cNvSpPr>
            <a:spLocks noGrp="1"/>
          </p:cNvSpPr>
          <p:nvPr>
            <p:ph type="ftr" sz="quarter" idx="11"/>
          </p:nvPr>
        </p:nvSpPr>
        <p:spPr>
          <a:xfrm>
            <a:off x="1371600" y="4238028"/>
            <a:ext cx="5791200" cy="273844"/>
          </a:xfrm>
        </p:spPr>
        <p:txBody>
          <a:bodyPr tIns="0" bIns="0" anchor="b"/>
          <a:lstStyle>
            <a:lvl1pPr algn="r">
              <a:defRPr sz="1100"/>
            </a:lvl1pPr>
          </a:lstStyle>
          <a:p>
            <a:endParaRPr lang="en-US" dirty="0"/>
          </a:p>
        </p:txBody>
      </p:sp>
      <p:sp>
        <p:nvSpPr>
          <p:cNvPr id="29" name="Slide Number Placeholder 28"/>
          <p:cNvSpPr>
            <a:spLocks noGrp="1"/>
          </p:cNvSpPr>
          <p:nvPr>
            <p:ph type="sldNum" sz="quarter" idx="12"/>
          </p:nvPr>
        </p:nvSpPr>
        <p:spPr>
          <a:xfrm>
            <a:off x="8392247" y="4314231"/>
            <a:ext cx="502920" cy="273844"/>
          </a:xfrm>
        </p:spPr>
        <p:txBody>
          <a:bodyPr anchor="ctr"/>
          <a:lstStyle>
            <a:lvl1pPr algn="ctr">
              <a:defRPr sz="1300">
                <a:solidFill>
                  <a:srgbClr val="FFFFFF"/>
                </a:solidFill>
              </a:defRPr>
            </a:lvl1pPr>
          </a:lstStyle>
          <a:p>
            <a:fld id="{33FD64CF-BF20-4C3E-89FC-53853BB530C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340FF91-A6D1-404C-B20B-2F98BE41D086}" type="datetimeFigureOut">
              <a:rPr lang="en-US" smtClean="0"/>
              <a:pPr/>
              <a:t>4/20/2025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FD64CF-BF20-4C3E-89FC-53853BB530C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85750"/>
            <a:ext cx="1905000" cy="41148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85750"/>
            <a:ext cx="6248400" cy="41148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340FF91-A6D1-404C-B20B-2F98BE41D086}" type="datetimeFigureOut">
              <a:rPr lang="en-US" smtClean="0"/>
              <a:pPr/>
              <a:t>4/20/2025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FD64CF-BF20-4C3E-89FC-53853BB530C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0620"/>
            <a:ext cx="8229600" cy="1049274"/>
          </a:xfrm>
        </p:spPr>
        <p:txBody>
          <a:bodyPr/>
          <a:lstStyle/>
          <a:p>
            <a:r>
              <a:rPr kumimoji="0" lang="en-US"/>
              <a:t>Click to edit Master title style</a:t>
            </a:r>
          </a:p>
        </p:txBody>
      </p:sp>
      <p:sp>
        <p:nvSpPr>
          <p:cNvPr id="3" name="Content Placeholder 2"/>
          <p:cNvSpPr>
            <a:spLocks noGrp="1"/>
          </p:cNvSpPr>
          <p:nvPr>
            <p:ph idx="1"/>
          </p:nvPr>
        </p:nvSpPr>
        <p:spPr>
          <a:xfrm>
            <a:off x="457200" y="1412106"/>
            <a:ext cx="822960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791456" y="4860036"/>
            <a:ext cx="2133600" cy="226314"/>
          </a:xfrm>
        </p:spPr>
        <p:txBody>
          <a:bodyPr/>
          <a:lstStyle/>
          <a:p>
            <a:fld id="{2340FF91-A6D1-404C-B20B-2F98BE41D086}" type="datetimeFigureOut">
              <a:rPr lang="en-US" smtClean="0"/>
              <a:pPr/>
              <a:t>4/20/2025</a:t>
            </a:fld>
            <a:endParaRPr lang="en-US" dirty="0"/>
          </a:p>
        </p:txBody>
      </p:sp>
      <p:sp>
        <p:nvSpPr>
          <p:cNvPr id="5" name="Footer Placeholder 4"/>
          <p:cNvSpPr>
            <a:spLocks noGrp="1"/>
          </p:cNvSpPr>
          <p:nvPr>
            <p:ph type="ftr" sz="quarter" idx="11"/>
          </p:nvPr>
        </p:nvSpPr>
        <p:spPr>
          <a:xfrm>
            <a:off x="457200" y="4860727"/>
            <a:ext cx="4260056" cy="225623"/>
          </a:xfrm>
        </p:spPr>
        <p:txBody>
          <a:bodyPr/>
          <a:lstStyle/>
          <a:p>
            <a:endParaRPr lang="en-US" dirty="0"/>
          </a:p>
        </p:txBody>
      </p:sp>
      <p:sp>
        <p:nvSpPr>
          <p:cNvPr id="6" name="Slide Number Placeholder 5"/>
          <p:cNvSpPr>
            <a:spLocks noGrp="1"/>
          </p:cNvSpPr>
          <p:nvPr>
            <p:ph type="sldNum" sz="quarter" idx="12"/>
          </p:nvPr>
        </p:nvSpPr>
        <p:spPr/>
        <p:txBody>
          <a:bodyPr/>
          <a:lstStyle/>
          <a:p>
            <a:fld id="{33FD64CF-BF20-4C3E-89FC-53853BB530C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5276"/>
            <a:ext cx="9129932" cy="5127674"/>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Isosceles Triangle 7"/>
          <p:cNvSpPr/>
          <p:nvPr/>
        </p:nvSpPr>
        <p:spPr>
          <a:xfrm rot="5400000" flipV="1">
            <a:off x="7790972" y="70339"/>
            <a:ext cx="1419712"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Date Placeholder 3"/>
          <p:cNvSpPr>
            <a:spLocks noGrp="1"/>
          </p:cNvSpPr>
          <p:nvPr>
            <p:ph type="dt" sz="half" idx="10"/>
          </p:nvPr>
        </p:nvSpPr>
        <p:spPr>
          <a:xfrm>
            <a:off x="6955632" y="4857750"/>
            <a:ext cx="2133600" cy="228600"/>
          </a:xfrm>
        </p:spPr>
        <p:txBody>
          <a:bodyPr/>
          <a:lstStyle/>
          <a:p>
            <a:fld id="{2340FF91-A6D1-404C-B20B-2F98BE41D086}" type="datetimeFigureOut">
              <a:rPr lang="en-US" smtClean="0"/>
              <a:pPr/>
              <a:t>4/20/2025</a:t>
            </a:fld>
            <a:endParaRPr lang="en-US" dirty="0"/>
          </a:p>
        </p:txBody>
      </p:sp>
      <p:sp>
        <p:nvSpPr>
          <p:cNvPr id="5" name="Footer Placeholder 4"/>
          <p:cNvSpPr>
            <a:spLocks noGrp="1"/>
          </p:cNvSpPr>
          <p:nvPr>
            <p:ph type="ftr" sz="quarter" idx="11"/>
          </p:nvPr>
        </p:nvSpPr>
        <p:spPr>
          <a:xfrm>
            <a:off x="2619376" y="4860727"/>
            <a:ext cx="4260056" cy="225623"/>
          </a:xfrm>
        </p:spPr>
        <p:txBody>
          <a:bodyPr/>
          <a:lstStyle/>
          <a:p>
            <a:endParaRPr lang="en-US" dirty="0"/>
          </a:p>
        </p:txBody>
      </p:sp>
      <p:sp>
        <p:nvSpPr>
          <p:cNvPr id="6" name="Slide Number Placeholder 5"/>
          <p:cNvSpPr>
            <a:spLocks noGrp="1"/>
          </p:cNvSpPr>
          <p:nvPr>
            <p:ph type="sldNum" sz="quarter" idx="12"/>
          </p:nvPr>
        </p:nvSpPr>
        <p:spPr>
          <a:xfrm>
            <a:off x="8451056" y="607219"/>
            <a:ext cx="502920" cy="225623"/>
          </a:xfrm>
        </p:spPr>
        <p:txBody>
          <a:bodyPr/>
          <a:lstStyle/>
          <a:p>
            <a:fld id="{33FD64CF-BF20-4C3E-89FC-53853BB530C9}" type="slidenum">
              <a:rPr lang="en-US" smtClean="0"/>
              <a:pPr/>
              <a:t>‹#›</a:t>
            </a:fld>
            <a:endParaRPr lang="en-US" dirty="0"/>
          </a:p>
        </p:txBody>
      </p:sp>
      <p:cxnSp>
        <p:nvCxnSpPr>
          <p:cNvPr id="11" name="Straight Connector 10"/>
          <p:cNvCxnSpPr/>
          <p:nvPr/>
        </p:nvCxnSpPr>
        <p:spPr>
          <a:xfrm rot="10800000">
            <a:off x="6468795" y="7036"/>
            <a:ext cx="2672861" cy="142515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5276"/>
            <a:ext cx="9136966" cy="513295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03599"/>
            <a:ext cx="7239000" cy="1021556"/>
          </a:xfrm>
        </p:spPr>
        <p:txBody>
          <a:bodyPr anchor="ctr"/>
          <a:lstStyle>
            <a:lvl1pPr marL="0" algn="l">
              <a:buNone/>
              <a:defRPr sz="3600" b="1" cap="none" baseline="0"/>
            </a:lvl1pPr>
          </a:lstStyle>
          <a:p>
            <a:r>
              <a:rPr kumimoji="0" lang="en-US"/>
              <a:t>Click to edit Master title style</a:t>
            </a:r>
          </a:p>
        </p:txBody>
      </p:sp>
      <p:sp>
        <p:nvSpPr>
          <p:cNvPr id="3" name="Text Placeholder 2"/>
          <p:cNvSpPr>
            <a:spLocks noGrp="1"/>
          </p:cNvSpPr>
          <p:nvPr>
            <p:ph type="body" idx="1"/>
          </p:nvPr>
        </p:nvSpPr>
        <p:spPr>
          <a:xfrm>
            <a:off x="381000" y="1225152"/>
            <a:ext cx="3886200" cy="17145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a:t>Click to edit Master title style</a:t>
            </a:r>
          </a:p>
        </p:txBody>
      </p:sp>
      <p:sp>
        <p:nvSpPr>
          <p:cNvPr id="3" name="Content Placeholder 2"/>
          <p:cNvSpPr>
            <a:spLocks noGrp="1"/>
          </p:cNvSpPr>
          <p:nvPr>
            <p:ph sz="half" idx="1"/>
          </p:nvPr>
        </p:nvSpPr>
        <p:spPr>
          <a:xfrm>
            <a:off x="457200" y="1291828"/>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291828"/>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4791456" y="4860727"/>
            <a:ext cx="2133600" cy="226314"/>
          </a:xfrm>
        </p:spPr>
        <p:txBody>
          <a:bodyPr/>
          <a:lstStyle/>
          <a:p>
            <a:fld id="{2340FF91-A6D1-404C-B20B-2F98BE41D086}" type="datetimeFigureOut">
              <a:rPr lang="en-US" smtClean="0"/>
              <a:pPr/>
              <a:t>4/20/2025</a:t>
            </a:fld>
            <a:endParaRPr lang="en-US" dirty="0"/>
          </a:p>
        </p:txBody>
      </p:sp>
      <p:sp>
        <p:nvSpPr>
          <p:cNvPr id="6" name="Footer Placeholder 5"/>
          <p:cNvSpPr>
            <a:spLocks noGrp="1"/>
          </p:cNvSpPr>
          <p:nvPr>
            <p:ph type="ftr" sz="quarter" idx="11"/>
          </p:nvPr>
        </p:nvSpPr>
        <p:spPr>
          <a:xfrm>
            <a:off x="457200" y="4860727"/>
            <a:ext cx="4260056" cy="226314"/>
          </a:xfrm>
        </p:spPr>
        <p:txBody>
          <a:bodyPr/>
          <a:lstStyle/>
          <a:p>
            <a:endParaRPr lang="en-US" dirty="0"/>
          </a:p>
        </p:txBody>
      </p:sp>
      <p:sp>
        <p:nvSpPr>
          <p:cNvPr id="7" name="Slide Number Placeholder 6"/>
          <p:cNvSpPr>
            <a:spLocks noGrp="1"/>
          </p:cNvSpPr>
          <p:nvPr>
            <p:ph type="sldNum" sz="quarter" idx="12"/>
          </p:nvPr>
        </p:nvSpPr>
        <p:spPr>
          <a:xfrm>
            <a:off x="7589520" y="4860727"/>
            <a:ext cx="502920" cy="226314"/>
          </a:xfrm>
        </p:spPr>
        <p:txBody>
          <a:bodyPr/>
          <a:lstStyle/>
          <a:p>
            <a:fld id="{33FD64CF-BF20-4C3E-89FC-53853BB530C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18049"/>
            <a:ext cx="1066800" cy="4615434"/>
          </a:xfrm>
        </p:spPr>
        <p:txBody>
          <a:bodyPr vert="vert270" anchor="b"/>
          <a:lstStyle>
            <a:lvl1pPr marL="0" algn="ctr">
              <a:defRPr sz="3300" b="1">
                <a:ln w="6350">
                  <a:solidFill>
                    <a:schemeClr val="tx1"/>
                  </a:solidFill>
                </a:ln>
                <a:solidFill>
                  <a:schemeClr val="tx1"/>
                </a:solidFill>
              </a:defRPr>
            </a:lvl1pPr>
          </a:lstStyle>
          <a:p>
            <a:r>
              <a:rPr kumimoji="0" lang="en-US"/>
              <a:t>Click to edit Master title style</a:t>
            </a:r>
          </a:p>
        </p:txBody>
      </p:sp>
      <p:sp>
        <p:nvSpPr>
          <p:cNvPr id="3" name="Text Placeholder 2"/>
          <p:cNvSpPr>
            <a:spLocks noGrp="1"/>
          </p:cNvSpPr>
          <p:nvPr>
            <p:ph type="body" idx="1"/>
          </p:nvPr>
        </p:nvSpPr>
        <p:spPr>
          <a:xfrm>
            <a:off x="1365006" y="218049"/>
            <a:ext cx="581024" cy="226314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1365006" y="2570343"/>
            <a:ext cx="581024" cy="226314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2022230" y="218049"/>
            <a:ext cx="6858000" cy="226314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2022230" y="2570343"/>
            <a:ext cx="6858000" cy="226314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4791456" y="4860727"/>
            <a:ext cx="2130552" cy="226314"/>
          </a:xfrm>
        </p:spPr>
        <p:txBody>
          <a:bodyPr/>
          <a:lstStyle/>
          <a:p>
            <a:fld id="{2340FF91-A6D1-404C-B20B-2F98BE41D086}" type="datetimeFigureOut">
              <a:rPr lang="en-US" smtClean="0"/>
              <a:pPr/>
              <a:t>4/20/2025</a:t>
            </a:fld>
            <a:endParaRPr lang="en-US" dirty="0"/>
          </a:p>
        </p:txBody>
      </p:sp>
      <p:sp>
        <p:nvSpPr>
          <p:cNvPr id="8" name="Footer Placeholder 7"/>
          <p:cNvSpPr>
            <a:spLocks noGrp="1"/>
          </p:cNvSpPr>
          <p:nvPr>
            <p:ph type="ftr" sz="quarter" idx="11"/>
          </p:nvPr>
        </p:nvSpPr>
        <p:spPr>
          <a:xfrm>
            <a:off x="457200" y="4860727"/>
            <a:ext cx="4261104" cy="226314"/>
          </a:xfrm>
        </p:spPr>
        <p:txBody>
          <a:bodyPr/>
          <a:lstStyle/>
          <a:p>
            <a:endParaRPr lang="en-US" dirty="0"/>
          </a:p>
        </p:txBody>
      </p:sp>
      <p:sp>
        <p:nvSpPr>
          <p:cNvPr id="9" name="Slide Number Placeholder 8"/>
          <p:cNvSpPr>
            <a:spLocks noGrp="1"/>
          </p:cNvSpPr>
          <p:nvPr>
            <p:ph type="sldNum" sz="quarter" idx="12"/>
          </p:nvPr>
        </p:nvSpPr>
        <p:spPr>
          <a:xfrm>
            <a:off x="7589520" y="4862322"/>
            <a:ext cx="502920" cy="226314"/>
          </a:xfrm>
        </p:spPr>
        <p:txBody>
          <a:bodyPr/>
          <a:lstStyle>
            <a:lvl1pPr algn="ctr">
              <a:defRPr/>
            </a:lvl1pPr>
          </a:lstStyle>
          <a:p>
            <a:fld id="{33FD64CF-BF20-4C3E-89FC-53853BB530C9}"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a:t>Click to edit Master title style</a:t>
            </a:r>
          </a:p>
        </p:txBody>
      </p:sp>
      <p:sp>
        <p:nvSpPr>
          <p:cNvPr id="3" name="Date Placeholder 2"/>
          <p:cNvSpPr>
            <a:spLocks noGrp="1"/>
          </p:cNvSpPr>
          <p:nvPr>
            <p:ph type="dt" sz="half" idx="10"/>
          </p:nvPr>
        </p:nvSpPr>
        <p:spPr/>
        <p:txBody>
          <a:bodyPr/>
          <a:lstStyle/>
          <a:p>
            <a:fld id="{2340FF91-A6D1-404C-B20B-2F98BE41D086}" type="datetimeFigureOut">
              <a:rPr lang="en-US" smtClean="0"/>
              <a:pPr/>
              <a:t>4/20/2025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FD64CF-BF20-4C3E-89FC-53853BB530C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4860727"/>
            <a:ext cx="2133600" cy="226314"/>
          </a:xfrm>
        </p:spPr>
        <p:txBody>
          <a:bodyPr/>
          <a:lstStyle/>
          <a:p>
            <a:fld id="{2340FF91-A6D1-404C-B20B-2F98BE41D086}" type="datetimeFigureOut">
              <a:rPr lang="en-US" smtClean="0"/>
              <a:pPr/>
              <a:t>4/20/2025</a:t>
            </a:fld>
            <a:endParaRPr lang="en-US" dirty="0"/>
          </a:p>
        </p:txBody>
      </p:sp>
      <p:sp>
        <p:nvSpPr>
          <p:cNvPr id="3" name="Footer Placeholder 2"/>
          <p:cNvSpPr>
            <a:spLocks noGrp="1"/>
          </p:cNvSpPr>
          <p:nvPr>
            <p:ph type="ftr" sz="quarter" idx="11"/>
          </p:nvPr>
        </p:nvSpPr>
        <p:spPr>
          <a:xfrm>
            <a:off x="457200" y="4861418"/>
            <a:ext cx="4260056" cy="225623"/>
          </a:xfrm>
        </p:spPr>
        <p:txBody>
          <a:bodyPr/>
          <a:lstStyle/>
          <a:p>
            <a:endParaRPr lang="en-US" dirty="0"/>
          </a:p>
        </p:txBody>
      </p:sp>
      <p:sp>
        <p:nvSpPr>
          <p:cNvPr id="4" name="Slide Number Placeholder 3"/>
          <p:cNvSpPr>
            <a:spLocks noGrp="1"/>
          </p:cNvSpPr>
          <p:nvPr>
            <p:ph type="sldNum" sz="quarter" idx="12"/>
          </p:nvPr>
        </p:nvSpPr>
        <p:spPr>
          <a:xfrm>
            <a:off x="7589520" y="4860727"/>
            <a:ext cx="502920" cy="226314"/>
          </a:xfrm>
        </p:spPr>
        <p:txBody>
          <a:bodyPr/>
          <a:lstStyle/>
          <a:p>
            <a:fld id="{33FD64CF-BF20-4C3E-89FC-53853BB530C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275748"/>
            <a:ext cx="914400" cy="4457700"/>
          </a:xfrm>
        </p:spPr>
        <p:txBody>
          <a:bodyPr vert="vert270" anchor="b"/>
          <a:lstStyle>
            <a:lvl1pPr marL="0" marR="18288" algn="r">
              <a:spcBef>
                <a:spcPts val="0"/>
              </a:spcBef>
              <a:buNone/>
              <a:defRPr sz="2900" b="0" cap="all" baseline="0"/>
            </a:lvl1pPr>
          </a:lstStyle>
          <a:p>
            <a:r>
              <a:rPr kumimoji="0" lang="en-US"/>
              <a:t>Click to edit Master title style</a:t>
            </a:r>
          </a:p>
        </p:txBody>
      </p:sp>
      <p:sp>
        <p:nvSpPr>
          <p:cNvPr id="3" name="Text Placeholder 2"/>
          <p:cNvSpPr>
            <a:spLocks noGrp="1"/>
          </p:cNvSpPr>
          <p:nvPr>
            <p:ph type="body" idx="2"/>
          </p:nvPr>
        </p:nvSpPr>
        <p:spPr>
          <a:xfrm>
            <a:off x="1135856" y="275748"/>
            <a:ext cx="2438400" cy="44577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651250" y="240030"/>
            <a:ext cx="5276088" cy="449199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278976" y="4917186"/>
            <a:ext cx="2133600" cy="226314"/>
          </a:xfrm>
        </p:spPr>
        <p:txBody>
          <a:bodyPr/>
          <a:lstStyle>
            <a:lvl1pPr>
              <a:defRPr sz="900"/>
            </a:lvl1pPr>
          </a:lstStyle>
          <a:p>
            <a:fld id="{2340FF91-A6D1-404C-B20B-2F98BE41D086}" type="datetimeFigureOut">
              <a:rPr lang="en-US" smtClean="0"/>
              <a:pPr/>
              <a:t>4/20/2025</a:t>
            </a:fld>
            <a:endParaRPr lang="en-US" dirty="0"/>
          </a:p>
        </p:txBody>
      </p:sp>
      <p:sp>
        <p:nvSpPr>
          <p:cNvPr id="6" name="Footer Placeholder 5"/>
          <p:cNvSpPr>
            <a:spLocks noGrp="1"/>
          </p:cNvSpPr>
          <p:nvPr>
            <p:ph type="ftr" sz="quarter" idx="11"/>
          </p:nvPr>
        </p:nvSpPr>
        <p:spPr>
          <a:xfrm>
            <a:off x="1135856" y="4917186"/>
            <a:ext cx="5143120" cy="226314"/>
          </a:xfrm>
        </p:spPr>
        <p:txBody>
          <a:bodyPr/>
          <a:lstStyle>
            <a:lvl1pPr>
              <a:defRPr sz="900"/>
            </a:lvl1pPr>
          </a:lstStyle>
          <a:p>
            <a:endParaRPr lang="en-US" dirty="0"/>
          </a:p>
        </p:txBody>
      </p:sp>
      <p:sp>
        <p:nvSpPr>
          <p:cNvPr id="7" name="Slide Number Placeholder 6"/>
          <p:cNvSpPr>
            <a:spLocks noGrp="1"/>
          </p:cNvSpPr>
          <p:nvPr>
            <p:ph type="sldNum" sz="quarter" idx="12"/>
          </p:nvPr>
        </p:nvSpPr>
        <p:spPr>
          <a:xfrm>
            <a:off x="8410576" y="4917186"/>
            <a:ext cx="502920" cy="226314"/>
          </a:xfrm>
        </p:spPr>
        <p:txBody>
          <a:bodyPr/>
          <a:lstStyle>
            <a:lvl1pPr>
              <a:defRPr sz="900"/>
            </a:lvl1pPr>
          </a:lstStyle>
          <a:p>
            <a:fld id="{33FD64CF-BF20-4C3E-89FC-53853BB530C9}"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13172"/>
            <a:ext cx="914400" cy="4800600"/>
          </a:xfrm>
        </p:spPr>
        <p:txBody>
          <a:bodyPr vert="vert270" anchor="b"/>
          <a:lstStyle>
            <a:lvl1pPr marL="0" algn="l">
              <a:buNone/>
              <a:defRPr sz="3000" b="0" cap="all" baseline="0"/>
            </a:lvl1pPr>
          </a:lstStyle>
          <a:p>
            <a:r>
              <a:rPr kumimoji="0" lang="en-US"/>
              <a:t>Click to edit Master title style</a:t>
            </a:r>
          </a:p>
        </p:txBody>
      </p:sp>
      <p:sp>
        <p:nvSpPr>
          <p:cNvPr id="3" name="Picture Placeholder 2"/>
          <p:cNvSpPr>
            <a:spLocks noGrp="1"/>
          </p:cNvSpPr>
          <p:nvPr>
            <p:ph type="pic" idx="1"/>
          </p:nvPr>
        </p:nvSpPr>
        <p:spPr>
          <a:xfrm>
            <a:off x="1138237" y="280475"/>
            <a:ext cx="7333488" cy="4114800"/>
          </a:xfrm>
          <a:solidFill>
            <a:schemeClr val="bg2">
              <a:shade val="50000"/>
            </a:schemeClr>
          </a:solidFill>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1143000" y="4400550"/>
            <a:ext cx="7333488" cy="51435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6108192" y="4917186"/>
            <a:ext cx="2103120" cy="226314"/>
          </a:xfrm>
        </p:spPr>
        <p:txBody>
          <a:bodyPr/>
          <a:lstStyle>
            <a:lvl1pPr>
              <a:defRPr sz="900"/>
            </a:lvl1pPr>
          </a:lstStyle>
          <a:p>
            <a:fld id="{2340FF91-A6D1-404C-B20B-2F98BE41D086}" type="datetimeFigureOut">
              <a:rPr lang="en-US" smtClean="0"/>
              <a:pPr/>
              <a:t>4/20/2025</a:t>
            </a:fld>
            <a:endParaRPr lang="en-US" dirty="0"/>
          </a:p>
        </p:txBody>
      </p:sp>
      <p:sp>
        <p:nvSpPr>
          <p:cNvPr id="6" name="Footer Placeholder 5"/>
          <p:cNvSpPr>
            <a:spLocks noGrp="1"/>
          </p:cNvSpPr>
          <p:nvPr>
            <p:ph type="ftr" sz="quarter" idx="11"/>
          </p:nvPr>
        </p:nvSpPr>
        <p:spPr>
          <a:xfrm>
            <a:off x="1170432" y="4917877"/>
            <a:ext cx="4948072" cy="226314"/>
          </a:xfrm>
        </p:spPr>
        <p:txBody>
          <a:bodyPr/>
          <a:lstStyle>
            <a:lvl1pPr>
              <a:defRPr sz="900"/>
            </a:lvl1pPr>
          </a:lstStyle>
          <a:p>
            <a:endParaRPr lang="en-US" dirty="0"/>
          </a:p>
        </p:txBody>
      </p:sp>
      <p:sp>
        <p:nvSpPr>
          <p:cNvPr id="7" name="Slide Number Placeholder 6"/>
          <p:cNvSpPr>
            <a:spLocks noGrp="1"/>
          </p:cNvSpPr>
          <p:nvPr>
            <p:ph type="sldNum" sz="quarter" idx="12"/>
          </p:nvPr>
        </p:nvSpPr>
        <p:spPr>
          <a:xfrm>
            <a:off x="8217192" y="4917186"/>
            <a:ext cx="365760" cy="226314"/>
          </a:xfrm>
        </p:spPr>
        <p:txBody>
          <a:bodyPr/>
          <a:lstStyle>
            <a:lvl1pPr algn="ctr">
              <a:defRPr sz="900"/>
            </a:lvl1pPr>
          </a:lstStyle>
          <a:p>
            <a:fld id="{33FD64CF-BF20-4C3E-89FC-53853BB530C9}"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0552"/>
            <a:ext cx="9129932" cy="5127674"/>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Straight Connector 7"/>
          <p:cNvCxnSpPr/>
          <p:nvPr/>
        </p:nvCxnSpPr>
        <p:spPr>
          <a:xfrm>
            <a:off x="0" y="5276"/>
            <a:ext cx="9136966" cy="513295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5" y="3711307"/>
            <a:ext cx="2672861" cy="142515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00620"/>
            <a:ext cx="8229600" cy="1049274"/>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1412106"/>
            <a:ext cx="8229600" cy="3429000"/>
          </a:xfrm>
          <a:prstGeom prst="rect">
            <a:avLst/>
          </a:prstGeom>
        </p:spPr>
        <p:txBody>
          <a:bodyPr vert="horz" anchor="t">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791456" y="4860727"/>
            <a:ext cx="2133600" cy="226314"/>
          </a:xfrm>
          <a:prstGeom prst="rect">
            <a:avLst/>
          </a:prstGeom>
        </p:spPr>
        <p:txBody>
          <a:bodyPr vert="horz" anchor="b"/>
          <a:lstStyle>
            <a:lvl1pPr algn="l" eaLnBrk="1" latinLnBrk="0" hangingPunct="1">
              <a:defRPr kumimoji="0" sz="1000" b="0">
                <a:solidFill>
                  <a:schemeClr val="tx1"/>
                </a:solidFill>
              </a:defRPr>
            </a:lvl1pPr>
          </a:lstStyle>
          <a:p>
            <a:fld id="{2340FF91-A6D1-404C-B20B-2F98BE41D086}" type="datetimeFigureOut">
              <a:rPr lang="en-US" smtClean="0"/>
              <a:pPr/>
              <a:t>4/20/2025</a:t>
            </a:fld>
            <a:endParaRPr lang="en-US" dirty="0"/>
          </a:p>
        </p:txBody>
      </p:sp>
      <p:sp>
        <p:nvSpPr>
          <p:cNvPr id="3" name="Footer Placeholder 2"/>
          <p:cNvSpPr>
            <a:spLocks noGrp="1"/>
          </p:cNvSpPr>
          <p:nvPr>
            <p:ph type="ftr" sz="quarter" idx="3"/>
          </p:nvPr>
        </p:nvSpPr>
        <p:spPr>
          <a:xfrm>
            <a:off x="457200" y="4861418"/>
            <a:ext cx="4260056" cy="225623"/>
          </a:xfrm>
          <a:prstGeom prst="rect">
            <a:avLst/>
          </a:prstGeom>
        </p:spPr>
        <p:txBody>
          <a:bodyPr vert="horz" anchor="b"/>
          <a:lstStyle>
            <a:lvl1pPr algn="r" eaLnBrk="1" latinLnBrk="0" hangingPunct="1">
              <a:defRPr kumimoji="0" sz="1000">
                <a:solidFill>
                  <a:schemeClr val="tx1"/>
                </a:solidFill>
              </a:defRPr>
            </a:lvl1pPr>
          </a:lstStyle>
          <a:p>
            <a:endParaRPr lang="en-US" dirty="0"/>
          </a:p>
        </p:txBody>
      </p:sp>
      <p:sp>
        <p:nvSpPr>
          <p:cNvPr id="23" name="Slide Number Placeholder 22"/>
          <p:cNvSpPr>
            <a:spLocks noGrp="1"/>
          </p:cNvSpPr>
          <p:nvPr>
            <p:ph type="sldNum" sz="quarter" idx="4"/>
          </p:nvPr>
        </p:nvSpPr>
        <p:spPr>
          <a:xfrm>
            <a:off x="7589520" y="4860727"/>
            <a:ext cx="502920" cy="226314"/>
          </a:xfrm>
          <a:prstGeom prst="rect">
            <a:avLst/>
          </a:prstGeom>
        </p:spPr>
        <p:txBody>
          <a:bodyPr vert="horz" anchor="b"/>
          <a:lstStyle>
            <a:lvl1pPr algn="ctr" eaLnBrk="1" latinLnBrk="0" hangingPunct="1">
              <a:defRPr kumimoji="0" sz="1200">
                <a:solidFill>
                  <a:schemeClr val="tx1"/>
                </a:solidFill>
              </a:defRPr>
            </a:lvl1pPr>
          </a:lstStyle>
          <a:p>
            <a:fld id="{33FD64CF-BF20-4C3E-89FC-53853BB530C9}"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descr="BOJ12-17.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1748" name="AutoShape 4" descr="BOJ12-17.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1750" name="AutoShape 6" descr="BOJ12-17.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1752" name="AutoShape 8" descr="https://connect.xfinity.com/appsuite/api/mail/BOJ12-17.png?action=attachment&amp;folder=default0%2FINBOX&amp;id=518992&amp;attachment=2&amp;user=2&amp;context=4219043&amp;decrypt=&amp;sequence=1&amp;delivery=view&amp;scaleType=contain&amp;width=1560&amp;height=90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51202" name="Picture 2"/>
          <p:cNvPicPr>
            <a:picLocks noChangeAspect="1" noChangeArrowheads="1"/>
          </p:cNvPicPr>
          <p:nvPr/>
        </p:nvPicPr>
        <p:blipFill>
          <a:blip r:embed="rId3" cstate="print"/>
          <a:srcRect/>
          <a:stretch>
            <a:fillRect/>
          </a:stretch>
        </p:blipFill>
        <p:spPr bwMode="auto">
          <a:xfrm>
            <a:off x="2438400" y="438150"/>
            <a:ext cx="3633788" cy="2667000"/>
          </a:xfrm>
          <a:prstGeom prst="rect">
            <a:avLst/>
          </a:prstGeom>
          <a:noFill/>
          <a:ln w="9525">
            <a:noFill/>
            <a:miter lim="800000"/>
            <a:headEnd/>
            <a:tailEnd/>
          </a:ln>
        </p:spPr>
      </p:pic>
      <p:sp>
        <p:nvSpPr>
          <p:cNvPr id="12" name="TextBox 11"/>
          <p:cNvSpPr txBox="1"/>
          <p:nvPr/>
        </p:nvSpPr>
        <p:spPr>
          <a:xfrm>
            <a:off x="2667000" y="3181350"/>
            <a:ext cx="3231975" cy="646331"/>
          </a:xfrm>
          <a:prstGeom prst="rect">
            <a:avLst/>
          </a:prstGeom>
          <a:noFill/>
        </p:spPr>
        <p:txBody>
          <a:bodyPr wrap="none" rtlCol="0">
            <a:spAutoFit/>
          </a:bodyPr>
          <a:lstStyle/>
          <a:p>
            <a:pPr algn="ctr"/>
            <a:r>
              <a:rPr lang="en-US" b="1" dirty="0" smtClean="0"/>
              <a:t>GORDON T LONG</a:t>
            </a:r>
          </a:p>
          <a:p>
            <a:pPr algn="ctr"/>
            <a:r>
              <a:rPr lang="en-US" b="1" dirty="0" smtClean="0"/>
              <a:t>CO-FOUNDER TRIGGERS.CA</a:t>
            </a:r>
            <a:endParaRPr lang="en-US" b="1" dirty="0"/>
          </a:p>
        </p:txBody>
      </p:sp>
      <p:pic>
        <p:nvPicPr>
          <p:cNvPr id="10" name="Picture 2"/>
          <p:cNvPicPr>
            <a:picLocks noChangeAspect="1" noChangeArrowheads="1"/>
          </p:cNvPicPr>
          <p:nvPr/>
        </p:nvPicPr>
        <p:blipFill>
          <a:blip r:embed="rId4" cstate="print"/>
          <a:srcRect/>
          <a:stretch>
            <a:fillRect/>
          </a:stretch>
        </p:blipFill>
        <p:spPr bwMode="auto">
          <a:xfrm>
            <a:off x="533400" y="3562350"/>
            <a:ext cx="8001000" cy="13927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209550"/>
            <a:ext cx="8382000" cy="4462760"/>
          </a:xfrm>
          <a:prstGeom prst="rect">
            <a:avLst/>
          </a:prstGeom>
          <a:noFill/>
        </p:spPr>
        <p:txBody>
          <a:bodyPr wrap="square" rtlCol="0">
            <a:spAutoFit/>
          </a:bodyPr>
          <a:lstStyle/>
          <a:p>
            <a:r>
              <a:rPr lang="en-US" sz="2400" b="1" dirty="0" smtClean="0"/>
              <a:t>POINTS OF PIVOT</a:t>
            </a:r>
            <a:endParaRPr lang="en-US" sz="2400" dirty="0" smtClean="0"/>
          </a:p>
          <a:p>
            <a:r>
              <a:rPr lang="en-US" dirty="0" smtClean="0"/>
              <a:t> </a:t>
            </a:r>
          </a:p>
          <a:p>
            <a:r>
              <a:rPr lang="en-US" b="1" dirty="0" smtClean="0"/>
              <a:t>2- TARIFFS</a:t>
            </a:r>
          </a:p>
          <a:p>
            <a:endParaRPr lang="en-US" sz="1600" b="1" dirty="0" smtClean="0"/>
          </a:p>
          <a:p>
            <a:r>
              <a:rPr lang="en-US" sz="1600" dirty="0" smtClean="0"/>
              <a:t>Tariffs </a:t>
            </a:r>
            <a:r>
              <a:rPr lang="en-US" sz="1600" dirty="0" smtClean="0"/>
              <a:t>provide national revenue (which the </a:t>
            </a:r>
            <a:r>
              <a:rPr lang="en-US" sz="1600" dirty="0" smtClean="0"/>
              <a:t>US </a:t>
            </a:r>
            <a:r>
              <a:rPr lang="en-US" sz="1600" dirty="0" smtClean="0"/>
              <a:t>desperately </a:t>
            </a:r>
            <a:r>
              <a:rPr lang="en-US" sz="1600" dirty="0" smtClean="0"/>
              <a:t>needs) </a:t>
            </a:r>
            <a:r>
              <a:rPr lang="en-US" sz="1600" dirty="0" smtClean="0"/>
              <a:t>but more importantly</a:t>
            </a:r>
            <a:r>
              <a:rPr lang="en-US" sz="1600" dirty="0" smtClean="0"/>
              <a:t>:</a:t>
            </a:r>
          </a:p>
          <a:p>
            <a:endParaRPr lang="en-US" sz="1600" dirty="0" smtClean="0"/>
          </a:p>
          <a:p>
            <a:pPr marL="342900" lvl="0" indent="-342900">
              <a:buFont typeface="+mj-lt"/>
              <a:buAutoNum type="arabicPeriod"/>
            </a:pPr>
            <a:r>
              <a:rPr lang="en-US" sz="1600" dirty="0" smtClean="0"/>
              <a:t>If offset by currency adjustments, present </a:t>
            </a:r>
            <a:r>
              <a:rPr lang="en-US" sz="1600" b="1" i="1" dirty="0" smtClean="0"/>
              <a:t>minimal inflationary or otherwise adverse side effects</a:t>
            </a:r>
            <a:r>
              <a:rPr lang="en-US" sz="1600" b="1" dirty="0" smtClean="0"/>
              <a:t>, </a:t>
            </a:r>
            <a:r>
              <a:rPr lang="en-US" sz="1600" dirty="0" smtClean="0"/>
              <a:t>consistent with the experience in 2018-2019</a:t>
            </a:r>
            <a:r>
              <a:rPr lang="en-US" sz="1600" dirty="0" smtClean="0"/>
              <a:t>.</a:t>
            </a:r>
          </a:p>
          <a:p>
            <a:pPr marL="342900" lvl="0" indent="-342900">
              <a:buFont typeface="+mj-lt"/>
              <a:buAutoNum type="arabicPeriod"/>
            </a:pPr>
            <a:endParaRPr lang="en-US" sz="1600" dirty="0" smtClean="0"/>
          </a:p>
          <a:p>
            <a:pPr marL="342900" lvl="0" indent="-342900">
              <a:buFont typeface="+mj-lt"/>
              <a:buAutoNum type="arabicPeriod"/>
            </a:pPr>
            <a:r>
              <a:rPr lang="en-US" sz="1600" dirty="0" smtClean="0"/>
              <a:t>While currency offset can inhibit adjustments to trade flows, it suggests that</a:t>
            </a:r>
            <a:r>
              <a:rPr lang="en-US" sz="1600" dirty="0" smtClean="0"/>
              <a:t>:</a:t>
            </a:r>
          </a:p>
          <a:p>
            <a:pPr marL="342900" lvl="0" indent="-342900"/>
            <a:endParaRPr lang="en-US" sz="1600" dirty="0" smtClean="0"/>
          </a:p>
          <a:p>
            <a:pPr marL="365760" lvl="1">
              <a:buFont typeface="Arial" pitchFamily="34" charset="0"/>
              <a:buChar char="•"/>
            </a:pPr>
            <a:r>
              <a:rPr lang="en-US" sz="1600" b="1" i="1" dirty="0" smtClean="0"/>
              <a:t> Tariffs </a:t>
            </a:r>
            <a:r>
              <a:rPr lang="en-US" sz="1600" b="1" i="1" dirty="0" smtClean="0"/>
              <a:t>are ultimately financed by the </a:t>
            </a:r>
            <a:r>
              <a:rPr lang="en-US" sz="1600" b="1" i="1" dirty="0" err="1" smtClean="0"/>
              <a:t>tariffed</a:t>
            </a:r>
            <a:r>
              <a:rPr lang="en-US" sz="1600" b="1" i="1" dirty="0" smtClean="0"/>
              <a:t> nation,</a:t>
            </a:r>
            <a:r>
              <a:rPr lang="en-US" sz="1600" dirty="0" smtClean="0"/>
              <a:t> whose real purchasing power and wealth </a:t>
            </a:r>
            <a:r>
              <a:rPr lang="en-US" sz="1600" dirty="0" smtClean="0"/>
              <a:t>decline. </a:t>
            </a:r>
          </a:p>
          <a:p>
            <a:pPr marL="365760" lvl="1"/>
            <a:endParaRPr lang="en-US" sz="1600" dirty="0" smtClean="0"/>
          </a:p>
          <a:p>
            <a:pPr marL="365760" lvl="1">
              <a:buFont typeface="Arial" pitchFamily="34" charset="0"/>
              <a:buChar char="•"/>
            </a:pPr>
            <a:r>
              <a:rPr lang="en-US" sz="1600" b="1" i="1" dirty="0" smtClean="0"/>
              <a:t> Revenue </a:t>
            </a:r>
            <a:r>
              <a:rPr lang="en-US" sz="1600" b="1" i="1" dirty="0" smtClean="0"/>
              <a:t>raised improves burden sharing for reserve asset provisio</a:t>
            </a:r>
            <a:r>
              <a:rPr lang="en-US" sz="1600" dirty="0" smtClean="0"/>
              <a:t>n.</a:t>
            </a:r>
          </a:p>
          <a:p>
            <a:pPr>
              <a:buFont typeface="Arial" pitchFamily="34" charset="0"/>
              <a:buChar char="•"/>
            </a:pPr>
            <a:endParaRPr 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209550"/>
            <a:ext cx="8382000" cy="4955203"/>
          </a:xfrm>
          <a:prstGeom prst="rect">
            <a:avLst/>
          </a:prstGeom>
          <a:noFill/>
        </p:spPr>
        <p:txBody>
          <a:bodyPr wrap="square" rtlCol="0">
            <a:spAutoFit/>
          </a:bodyPr>
          <a:lstStyle/>
          <a:p>
            <a:r>
              <a:rPr lang="en-US" sz="2400" b="1" dirty="0" smtClean="0"/>
              <a:t>POINTS OF PIVOT</a:t>
            </a:r>
            <a:endParaRPr lang="en-US" sz="2400" dirty="0" smtClean="0"/>
          </a:p>
          <a:p>
            <a:r>
              <a:rPr lang="en-US" dirty="0" smtClean="0"/>
              <a:t> </a:t>
            </a:r>
          </a:p>
          <a:p>
            <a:r>
              <a:rPr lang="en-US" b="1" dirty="0" smtClean="0"/>
              <a:t>3</a:t>
            </a:r>
            <a:r>
              <a:rPr lang="en-US" b="1" dirty="0" smtClean="0"/>
              <a:t>- NATIONAL SECURITY</a:t>
            </a:r>
          </a:p>
          <a:p>
            <a:endParaRPr lang="en-US" sz="1600" b="1" dirty="0" smtClean="0"/>
          </a:p>
          <a:p>
            <a:pPr>
              <a:buFont typeface="Arial" pitchFamily="34" charset="0"/>
              <a:buChar char="•"/>
            </a:pPr>
            <a:r>
              <a:rPr lang="en-US" sz="1600" dirty="0" smtClean="0"/>
              <a:t> Tariffs </a:t>
            </a:r>
            <a:r>
              <a:rPr lang="en-US" sz="1600" dirty="0" smtClean="0"/>
              <a:t>must be implemented in a manner deeply intertwined with national security concerns and in the context of the U.S. taxation system. </a:t>
            </a:r>
            <a:endParaRPr lang="en-US" sz="1600" dirty="0" smtClean="0"/>
          </a:p>
          <a:p>
            <a:pPr>
              <a:buFont typeface="Arial" pitchFamily="34" charset="0"/>
              <a:buChar char="•"/>
            </a:pPr>
            <a:r>
              <a:rPr lang="en-US" sz="1600" dirty="0" smtClean="0"/>
              <a:t> Currency </a:t>
            </a:r>
            <a:r>
              <a:rPr lang="en-US" sz="1600" dirty="0" smtClean="0"/>
              <a:t>policy aimed at correcting the undervaluation of other nations’ currencies brings an entirely different set of tradeoffs and potential implications</a:t>
            </a:r>
            <a:r>
              <a:rPr lang="en-US" sz="1600" dirty="0" smtClean="0"/>
              <a:t>.</a:t>
            </a:r>
          </a:p>
          <a:p>
            <a:endParaRPr lang="en-US" sz="1600" dirty="0" smtClean="0"/>
          </a:p>
          <a:p>
            <a:pPr lvl="1">
              <a:buFont typeface="Arial" pitchFamily="34" charset="0"/>
              <a:buChar char="•"/>
            </a:pPr>
            <a:r>
              <a:rPr lang="en-US" sz="1600" dirty="0" smtClean="0"/>
              <a:t> Historically</a:t>
            </a:r>
            <a:r>
              <a:rPr lang="en-US" sz="1600" dirty="0" smtClean="0"/>
              <a:t>, the United States has pursued multilateral approaches to currency adjustments</a:t>
            </a:r>
            <a:r>
              <a:rPr lang="en-US" sz="1600" dirty="0" smtClean="0"/>
              <a:t>.</a:t>
            </a:r>
          </a:p>
          <a:p>
            <a:pPr lvl="1"/>
            <a:endParaRPr lang="en-US" sz="1600" dirty="0" smtClean="0"/>
          </a:p>
          <a:p>
            <a:pPr lvl="1">
              <a:buFont typeface="Arial" pitchFamily="34" charset="0"/>
              <a:buChar char="•"/>
            </a:pPr>
            <a:r>
              <a:rPr lang="en-US" sz="1600" dirty="0" smtClean="0"/>
              <a:t> While </a:t>
            </a:r>
            <a:r>
              <a:rPr lang="en-US" sz="1600" dirty="0" smtClean="0"/>
              <a:t>many analysts believe there are no tools available to unilaterally address currency </a:t>
            </a:r>
            <a:r>
              <a:rPr lang="en-US" sz="1600" dirty="0" err="1" smtClean="0"/>
              <a:t>misvaluation</a:t>
            </a:r>
            <a:r>
              <a:rPr lang="en-US" sz="1600" dirty="0" smtClean="0"/>
              <a:t>, that is not true</a:t>
            </a:r>
            <a:r>
              <a:rPr lang="en-US" sz="1600" dirty="0" smtClean="0"/>
              <a:t>.</a:t>
            </a:r>
          </a:p>
          <a:p>
            <a:pPr lvl="1"/>
            <a:endParaRPr lang="en-US" sz="1600" dirty="0" smtClean="0"/>
          </a:p>
          <a:p>
            <a:pPr lvl="1">
              <a:buFont typeface="Arial" pitchFamily="34" charset="0"/>
              <a:buChar char="•"/>
            </a:pPr>
            <a:r>
              <a:rPr lang="en-US" sz="1600" dirty="0" smtClean="0"/>
              <a:t> There </a:t>
            </a:r>
            <a:r>
              <a:rPr lang="en-US" sz="1600" dirty="0" smtClean="0"/>
              <a:t>are some potential avenues for both </a:t>
            </a:r>
            <a:r>
              <a:rPr lang="en-US" sz="1600" dirty="0" smtClean="0"/>
              <a:t>multilateral </a:t>
            </a:r>
            <a:r>
              <a:rPr lang="en-US" sz="1600" dirty="0" smtClean="0"/>
              <a:t>and unilateral currency adjustment strategies, as well as means of mitigating unwanted side effects</a:t>
            </a:r>
          </a:p>
          <a:p>
            <a:r>
              <a:rPr lang="en-US" sz="1600" dirty="0" smtClean="0"/>
              <a:t> </a:t>
            </a:r>
            <a:endParaRPr lang="en-US"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209550"/>
            <a:ext cx="8382000" cy="4339650"/>
          </a:xfrm>
          <a:prstGeom prst="rect">
            <a:avLst/>
          </a:prstGeom>
          <a:noFill/>
        </p:spPr>
        <p:txBody>
          <a:bodyPr wrap="square" rtlCol="0">
            <a:spAutoFit/>
          </a:bodyPr>
          <a:lstStyle/>
          <a:p>
            <a:r>
              <a:rPr lang="en-US" sz="2400" b="1" dirty="0" smtClean="0"/>
              <a:t>EXPECTATIONS</a:t>
            </a:r>
            <a:endParaRPr lang="en-US" sz="2400" dirty="0" smtClean="0"/>
          </a:p>
          <a:p>
            <a:pPr lvl="0"/>
            <a:endParaRPr lang="en-US" dirty="0" smtClean="0"/>
          </a:p>
          <a:p>
            <a:pPr lvl="0"/>
            <a:r>
              <a:rPr lang="en-US" dirty="0" smtClean="0"/>
              <a:t>A </a:t>
            </a:r>
            <a:r>
              <a:rPr lang="en-US" dirty="0" smtClean="0"/>
              <a:t>much stronger demarcation between friend, foe and neutral trading partner. </a:t>
            </a:r>
            <a:endParaRPr lang="en-US" dirty="0" smtClean="0"/>
          </a:p>
          <a:p>
            <a:pPr lvl="1">
              <a:buFont typeface="Arial" pitchFamily="34" charset="0"/>
              <a:buChar char="•"/>
            </a:pPr>
            <a:r>
              <a:rPr lang="en-US" dirty="0" smtClean="0"/>
              <a:t> </a:t>
            </a:r>
            <a:r>
              <a:rPr lang="en-US" dirty="0" smtClean="0"/>
              <a:t>Friends </a:t>
            </a:r>
            <a:r>
              <a:rPr lang="en-US" dirty="0" smtClean="0"/>
              <a:t>are inside the security and economic umbrella, but there is more burden sharing. </a:t>
            </a:r>
            <a:endParaRPr lang="en-US" dirty="0" smtClean="0"/>
          </a:p>
          <a:p>
            <a:pPr lvl="1">
              <a:buFont typeface="Arial" pitchFamily="34" charset="0"/>
              <a:buChar char="•"/>
            </a:pPr>
            <a:r>
              <a:rPr lang="en-US" dirty="0" smtClean="0"/>
              <a:t> </a:t>
            </a:r>
            <a:r>
              <a:rPr lang="en-US" dirty="0" smtClean="0"/>
              <a:t>Based </a:t>
            </a:r>
            <a:r>
              <a:rPr lang="en-US" dirty="0" smtClean="0"/>
              <a:t>on the scope of that burden sharing, friends may experience more favorable trade or currency terms. </a:t>
            </a:r>
            <a:endParaRPr lang="en-US" dirty="0" smtClean="0"/>
          </a:p>
          <a:p>
            <a:pPr lvl="1">
              <a:buFont typeface="Arial" pitchFamily="34" charset="0"/>
              <a:buChar char="•"/>
            </a:pPr>
            <a:r>
              <a:rPr lang="en-US" dirty="0" smtClean="0"/>
              <a:t> </a:t>
            </a:r>
            <a:r>
              <a:rPr lang="en-US" dirty="0" smtClean="0"/>
              <a:t>Those </a:t>
            </a:r>
            <a:r>
              <a:rPr lang="en-US" dirty="0" smtClean="0"/>
              <a:t>outside the security umbrella will also find themselves outside friendly arrangements for international trade and easy access to the U.S. consumer. </a:t>
            </a:r>
            <a:endParaRPr lang="en-US" dirty="0" smtClean="0"/>
          </a:p>
          <a:p>
            <a:pPr lvl="1">
              <a:buFont typeface="Arial" pitchFamily="34" charset="0"/>
              <a:buChar char="•"/>
            </a:pPr>
            <a:r>
              <a:rPr lang="en-US" dirty="0" smtClean="0"/>
              <a:t> </a:t>
            </a:r>
            <a:r>
              <a:rPr lang="en-US" dirty="0" smtClean="0"/>
              <a:t>They </a:t>
            </a:r>
            <a:r>
              <a:rPr lang="en-US" dirty="0" smtClean="0"/>
              <a:t>will have more aggressive costs imposed on them via tariffs and other policies. There are obvious implications for asset </a:t>
            </a:r>
            <a:r>
              <a:rPr lang="en-US" dirty="0" smtClean="0"/>
              <a:t>prices.</a:t>
            </a:r>
          </a:p>
          <a:p>
            <a:pPr lvl="1">
              <a:buFont typeface="Arial" pitchFamily="34" charset="0"/>
              <a:buChar char="•"/>
            </a:pPr>
            <a:r>
              <a:rPr lang="en-US" dirty="0" smtClean="0"/>
              <a:t> </a:t>
            </a:r>
            <a:r>
              <a:rPr lang="en-US" dirty="0" smtClean="0"/>
              <a:t>The </a:t>
            </a:r>
            <a:r>
              <a:rPr lang="en-US" dirty="0" smtClean="0"/>
              <a:t>threat of withdrawal of the security umbrella without burden sharing will have its own, potentially volatile, consequences. </a:t>
            </a:r>
            <a:endParaRPr lang="en-US"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209550"/>
            <a:ext cx="8382000" cy="4585871"/>
          </a:xfrm>
          <a:prstGeom prst="rect">
            <a:avLst/>
          </a:prstGeom>
          <a:noFill/>
        </p:spPr>
        <p:txBody>
          <a:bodyPr wrap="square" rtlCol="0">
            <a:spAutoFit/>
          </a:bodyPr>
          <a:lstStyle/>
          <a:p>
            <a:r>
              <a:rPr lang="en-US" sz="2400" b="1" dirty="0" smtClean="0"/>
              <a:t>EXPECTATIONS</a:t>
            </a:r>
            <a:endParaRPr lang="en-US" sz="2400" dirty="0" smtClean="0"/>
          </a:p>
          <a:p>
            <a:pPr lvl="0"/>
            <a:endParaRPr lang="en-US" dirty="0" smtClean="0"/>
          </a:p>
          <a:p>
            <a:pPr lvl="0">
              <a:buFont typeface="Arial" pitchFamily="34" charset="0"/>
              <a:buChar char="•"/>
            </a:pPr>
            <a:r>
              <a:rPr lang="en-US" dirty="0" smtClean="0"/>
              <a:t> Will </a:t>
            </a:r>
            <a:r>
              <a:rPr lang="en-US" dirty="0" smtClean="0"/>
              <a:t>it spur nations around the world to invest more in defense? </a:t>
            </a:r>
            <a:endParaRPr lang="en-US" dirty="0" smtClean="0"/>
          </a:p>
          <a:p>
            <a:pPr lvl="0">
              <a:buFont typeface="Arial" pitchFamily="34" charset="0"/>
              <a:buChar char="•"/>
            </a:pPr>
            <a:r>
              <a:rPr lang="en-US" dirty="0" smtClean="0"/>
              <a:t> </a:t>
            </a:r>
            <a:r>
              <a:rPr lang="en-US" dirty="0" smtClean="0"/>
              <a:t>Will </a:t>
            </a:r>
            <a:r>
              <a:rPr lang="en-US" dirty="0" smtClean="0"/>
              <a:t>it encourage more aggressive action by bad actors against those now outside the defense umbrella? </a:t>
            </a:r>
            <a:endParaRPr lang="en-US" dirty="0" smtClean="0"/>
          </a:p>
          <a:p>
            <a:pPr lvl="0">
              <a:buFont typeface="Arial" pitchFamily="34" charset="0"/>
              <a:buChar char="•"/>
            </a:pPr>
            <a:endParaRPr lang="en-US" dirty="0" smtClean="0"/>
          </a:p>
          <a:p>
            <a:pPr lvl="0"/>
            <a:r>
              <a:rPr lang="en-US" dirty="0" smtClean="0"/>
              <a:t>These </a:t>
            </a:r>
            <a:r>
              <a:rPr lang="en-US" dirty="0" smtClean="0"/>
              <a:t>are significant degrees of uncertainty which will permeate markets. </a:t>
            </a:r>
            <a:endParaRPr lang="en-US" dirty="0" smtClean="0"/>
          </a:p>
          <a:p>
            <a:pPr lvl="0"/>
            <a:endParaRPr lang="en-US" dirty="0" smtClean="0"/>
          </a:p>
          <a:p>
            <a:pPr lvl="1">
              <a:buFont typeface="Arial" pitchFamily="34" charset="0"/>
              <a:buChar char="•"/>
            </a:pPr>
            <a:r>
              <a:rPr lang="en-US" dirty="0" smtClean="0"/>
              <a:t> Risk </a:t>
            </a:r>
            <a:r>
              <a:rPr lang="en-US" dirty="0" smtClean="0"/>
              <a:t>premia may rise for assets in countries that now experience greater security risks.</a:t>
            </a:r>
          </a:p>
          <a:p>
            <a:pPr lvl="1">
              <a:buFont typeface="Arial" pitchFamily="34" charset="0"/>
              <a:buChar char="•"/>
            </a:pPr>
            <a:endParaRPr lang="en-US" dirty="0" smtClean="0"/>
          </a:p>
          <a:p>
            <a:pPr lvl="1">
              <a:buFont typeface="Arial" pitchFamily="34" charset="0"/>
              <a:buChar char="•"/>
            </a:pPr>
            <a:r>
              <a:rPr lang="en-US" dirty="0" smtClean="0"/>
              <a:t> A </a:t>
            </a:r>
            <a:r>
              <a:rPr lang="en-US" dirty="0" smtClean="0"/>
              <a:t>structural increase in implied volatility in currency markets. </a:t>
            </a:r>
            <a:endParaRPr lang="en-US" dirty="0" smtClean="0"/>
          </a:p>
          <a:p>
            <a:pPr lvl="0"/>
            <a:endParaRPr lang="en-US" dirty="0" smtClean="0"/>
          </a:p>
          <a:p>
            <a:pPr lvl="0"/>
            <a:r>
              <a:rPr lang="en-US" dirty="0" smtClean="0"/>
              <a:t>The </a:t>
            </a:r>
            <a:r>
              <a:rPr lang="en-US" dirty="0" smtClean="0"/>
              <a:t>scope for monumental, once-every-few decades level of shifts in policy ought to significantly heighten expectations for volatility</a:t>
            </a:r>
          </a:p>
          <a:p>
            <a:pPr>
              <a:buFont typeface="Arial" pitchFamily="34" charset="0"/>
              <a:buChar char="•"/>
            </a:pPr>
            <a:r>
              <a:rPr lang="en-US" sz="1600" dirty="0" smtClean="0"/>
              <a:t> </a:t>
            </a:r>
            <a:endParaRPr lang="en-US"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209550"/>
            <a:ext cx="8382000" cy="4585871"/>
          </a:xfrm>
          <a:prstGeom prst="rect">
            <a:avLst/>
          </a:prstGeom>
          <a:noFill/>
        </p:spPr>
        <p:txBody>
          <a:bodyPr wrap="square" rtlCol="0">
            <a:spAutoFit/>
          </a:bodyPr>
          <a:lstStyle/>
          <a:p>
            <a:r>
              <a:rPr lang="en-US" sz="2400" b="1" dirty="0" smtClean="0"/>
              <a:t>EXPECTATIONS</a:t>
            </a:r>
            <a:endParaRPr lang="en-US" sz="2400" dirty="0" smtClean="0"/>
          </a:p>
          <a:p>
            <a:pPr lvl="0"/>
            <a:endParaRPr lang="en-US" dirty="0" smtClean="0"/>
          </a:p>
          <a:p>
            <a:pPr lvl="0">
              <a:buFont typeface="Arial" pitchFamily="34" charset="0"/>
              <a:buChar char="•"/>
            </a:pPr>
            <a:r>
              <a:rPr lang="en-US" dirty="0" smtClean="0"/>
              <a:t> These </a:t>
            </a:r>
            <a:r>
              <a:rPr lang="en-US" dirty="0" smtClean="0"/>
              <a:t>policies may supercharge efforts of those looking to minimize exposure to the United States. Efforts to find alternatives to the dollar and dollar assets will intensify. There remain significant structural challenges with internationalizing the renminbi or inventing any sort of “BRICS currency,” so </a:t>
            </a:r>
            <a:r>
              <a:rPr lang="en-US" b="1" dirty="0" smtClean="0"/>
              <a:t>any such efforts will likely continue to fail, but alternative reserve assets like gold or crypto-currencies will likely benefit</a:t>
            </a:r>
            <a:r>
              <a:rPr lang="en-US" b="1" dirty="0" smtClean="0"/>
              <a:t>.</a:t>
            </a:r>
          </a:p>
          <a:p>
            <a:pPr lvl="0"/>
            <a:r>
              <a:rPr lang="en-US" b="1" dirty="0" smtClean="0"/>
              <a:t> </a:t>
            </a:r>
            <a:endParaRPr lang="en-US" dirty="0" smtClean="0"/>
          </a:p>
          <a:p>
            <a:pPr lvl="0">
              <a:buFont typeface="Arial" pitchFamily="34" charset="0"/>
              <a:buChar char="•"/>
            </a:pPr>
            <a:r>
              <a:rPr lang="en-US" dirty="0" smtClean="0"/>
              <a:t> Wall </a:t>
            </a:r>
            <a:r>
              <a:rPr lang="en-US" dirty="0" smtClean="0"/>
              <a:t>Street consensus that an Administration has no means by which to affect the foreign exchange value of the dollar, should it desire to do so, is wrong. Government has many means of doing so, both multilaterally and unilaterally. No matter what approach it takes, however, attention must be paid to steps to minimize volatility. Assistance from trading partners or the Federal Reserve can be helpful in doing so.</a:t>
            </a:r>
          </a:p>
          <a:p>
            <a:pPr>
              <a:buFont typeface="Arial" pitchFamily="34" charset="0"/>
              <a:buChar char="•"/>
            </a:pPr>
            <a:r>
              <a:rPr lang="en-US" sz="1600" dirty="0" smtClean="0"/>
              <a:t> </a:t>
            </a:r>
            <a:endParaRPr lang="en-US"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81000" y="361950"/>
            <a:ext cx="7086600" cy="33547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effectLst/>
                <a:latin typeface="Georgia" pitchFamily="18" charset="0"/>
                <a:ea typeface="Times New Roman" pitchFamily="18" charset="0"/>
                <a:cs typeface="Arial" pitchFamily="34" charset="0"/>
              </a:rPr>
              <a:t>THE UNFOLDING ROADMAP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effectLst/>
              <a:latin typeface="Georgia" pitchFamily="18"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effectLst/>
              <a:latin typeface="Georgia" pitchFamily="18"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Georgia" pitchFamily="18" charset="0"/>
                <a:ea typeface="Times New Roman" pitchFamily="18" charset="0"/>
                <a:cs typeface="Arial" pitchFamily="34" charset="0"/>
              </a:rPr>
              <a:t>1- TARIFFs</a:t>
            </a:r>
            <a:r>
              <a:rPr kumimoji="0" lang="en-US" sz="1200" b="0" i="0" u="none" strike="noStrike" cap="none" normalizeH="0" baseline="0" dirty="0" smtClean="0">
                <a:ln>
                  <a:noFill/>
                </a:ln>
                <a:effectLst/>
                <a:latin typeface="Calibri"/>
                <a:ea typeface="Times New Roman" pitchFamily="18" charset="0"/>
                <a:cs typeface="Arial" pitchFamily="34" charset="0"/>
              </a:rPr>
              <a:t> </a:t>
            </a:r>
            <a:r>
              <a:rPr kumimoji="0" lang="en-US" sz="1200" b="0" i="0" u="none" strike="noStrike" cap="none" normalizeH="0" baseline="0" dirty="0" smtClean="0">
                <a:ln>
                  <a:noFill/>
                </a:ln>
                <a:effectLst/>
                <a:latin typeface="Georgia" pitchFamily="18" charset="0"/>
                <a:ea typeface="Times New Roman" pitchFamily="18" charset="0"/>
                <a:cs typeface="Arial" pitchFamily="34" charset="0"/>
              </a:rPr>
              <a:t>-</a:t>
            </a:r>
            <a:r>
              <a:rPr kumimoji="0" lang="en-US" sz="1200" b="0" i="0" u="none" strike="noStrike" cap="none" normalizeH="0" baseline="0" dirty="0" smtClean="0">
                <a:ln>
                  <a:noFill/>
                </a:ln>
                <a:effectLst/>
                <a:latin typeface="Calibri"/>
                <a:ea typeface="Times New Roman" pitchFamily="18" charset="0"/>
                <a:cs typeface="Arial" pitchFamily="34" charset="0"/>
              </a:rPr>
              <a:t> </a:t>
            </a:r>
            <a:r>
              <a:rPr kumimoji="0" lang="en-US" sz="1200" b="0" i="1" u="none" strike="noStrike" cap="none" normalizeH="0" baseline="0" dirty="0" smtClean="0">
                <a:ln>
                  <a:noFill/>
                </a:ln>
                <a:effectLst/>
                <a:latin typeface="Georgia" pitchFamily="18" charset="0"/>
                <a:ea typeface="Times New Roman" pitchFamily="18" charset="0"/>
                <a:cs typeface="Arial" pitchFamily="34" charset="0"/>
              </a:rPr>
              <a:t>A Destabilizing Shock</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effectLst/>
              <a:latin typeface="Georgia"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200" b="1" dirty="0" smtClean="0">
                <a:latin typeface="Georgia" pitchFamily="18" charset="0"/>
                <a:ea typeface="Times New Roman" pitchFamily="18" charset="0"/>
                <a:cs typeface="Arial" pitchFamily="34" charset="0"/>
              </a:rPr>
              <a:t>	</a:t>
            </a:r>
            <a:endParaRPr lang="en-US" sz="1200" b="1" dirty="0" smtClean="0">
              <a:latin typeface="Georgia"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Georgia" pitchFamily="18" charset="0"/>
                <a:ea typeface="Times New Roman" pitchFamily="18" charset="0"/>
                <a:cs typeface="Arial" pitchFamily="34" charset="0"/>
              </a:rPr>
              <a:t>	</a:t>
            </a:r>
            <a:r>
              <a:rPr kumimoji="0" lang="en-US" sz="1200" b="1" i="0" u="none" strike="noStrike" cap="none" normalizeH="0" baseline="0" dirty="0" smtClean="0">
                <a:ln>
                  <a:noFill/>
                </a:ln>
                <a:effectLst/>
                <a:latin typeface="Georgia" pitchFamily="18" charset="0"/>
                <a:ea typeface="Times New Roman" pitchFamily="18" charset="0"/>
                <a:cs typeface="Arial" pitchFamily="34" charset="0"/>
              </a:rPr>
              <a:t>2- TARIFF NEGOTIATIONS</a:t>
            </a:r>
            <a:r>
              <a:rPr kumimoji="0" lang="en-US" sz="1200" b="0" i="0" u="none" strike="noStrike" cap="none" normalizeH="0" baseline="0" dirty="0" smtClean="0">
                <a:ln>
                  <a:noFill/>
                </a:ln>
                <a:effectLst/>
                <a:latin typeface="Calibri"/>
                <a:ea typeface="Times New Roman" pitchFamily="18" charset="0"/>
                <a:cs typeface="Arial" pitchFamily="34" charset="0"/>
              </a:rPr>
              <a:t> </a:t>
            </a:r>
            <a:r>
              <a:rPr kumimoji="0" lang="en-US" sz="1200" b="0" i="0" u="none" strike="noStrike" cap="none" normalizeH="0" baseline="0" dirty="0" smtClean="0">
                <a:ln>
                  <a:noFill/>
                </a:ln>
                <a:effectLst/>
                <a:latin typeface="Georgia" pitchFamily="18" charset="0"/>
                <a:ea typeface="Times New Roman" pitchFamily="18" charset="0"/>
                <a:cs typeface="Arial" pitchFamily="34" charset="0"/>
              </a:rPr>
              <a:t>-</a:t>
            </a:r>
            <a:r>
              <a:rPr kumimoji="0" lang="en-US" sz="1200" b="0" i="0" u="none" strike="noStrike" cap="none" normalizeH="0" baseline="0" dirty="0" smtClean="0">
                <a:ln>
                  <a:noFill/>
                </a:ln>
                <a:effectLst/>
                <a:latin typeface="Calibri"/>
                <a:ea typeface="Times New Roman" pitchFamily="18" charset="0"/>
                <a:cs typeface="Arial" pitchFamily="34" charset="0"/>
              </a:rPr>
              <a:t> </a:t>
            </a:r>
            <a:r>
              <a:rPr kumimoji="0" lang="en-US" sz="1200" b="0" i="1" u="none" strike="noStrike" cap="none" normalizeH="0" baseline="0" dirty="0" smtClean="0">
                <a:ln>
                  <a:noFill/>
                </a:ln>
                <a:effectLst/>
                <a:latin typeface="Georgia" pitchFamily="18" charset="0"/>
                <a:ea typeface="Times New Roman" pitchFamily="18" charset="0"/>
                <a:cs typeface="Arial" pitchFamily="34" charset="0"/>
              </a:rPr>
              <a:t>On a Unilateral Basis</a:t>
            </a:r>
            <a:endParaRPr kumimoji="0" lang="en-US" sz="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effectLst/>
              <a:latin typeface="Georgia"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200" b="1" dirty="0" smtClean="0">
              <a:latin typeface="Georgia"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Georgia" pitchFamily="18"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sz="1200" b="1" dirty="0" smtClean="0">
                <a:latin typeface="Georgia" pitchFamily="18" charset="0"/>
                <a:ea typeface="Times New Roman" pitchFamily="18" charset="0"/>
                <a:cs typeface="Arial" pitchFamily="34" charset="0"/>
              </a:rPr>
              <a:t>	</a:t>
            </a:r>
            <a:r>
              <a:rPr lang="en-US" sz="1200" b="1" dirty="0" smtClean="0">
                <a:latin typeface="Georgia" pitchFamily="18" charset="0"/>
                <a:ea typeface="Times New Roman" pitchFamily="18" charset="0"/>
                <a:cs typeface="Arial" pitchFamily="34" charset="0"/>
              </a:rPr>
              <a:t>	</a:t>
            </a:r>
            <a:r>
              <a:rPr kumimoji="0" lang="en-US" sz="1200" b="1" i="0" u="none" strike="noStrike" cap="none" normalizeH="0" baseline="0" dirty="0" smtClean="0">
                <a:ln>
                  <a:noFill/>
                </a:ln>
                <a:effectLst/>
                <a:latin typeface="Georgia" pitchFamily="18" charset="0"/>
                <a:ea typeface="Times New Roman" pitchFamily="18" charset="0"/>
                <a:cs typeface="Arial" pitchFamily="34" charset="0"/>
              </a:rPr>
              <a:t>3- A US TRADE BLOCK</a:t>
            </a:r>
            <a:r>
              <a:rPr kumimoji="0" lang="en-US" sz="1200" b="0" i="0" u="none" strike="noStrike" cap="none" normalizeH="0" baseline="0" dirty="0" smtClean="0">
                <a:ln>
                  <a:noFill/>
                </a:ln>
                <a:effectLst/>
                <a:latin typeface="Calibri"/>
                <a:ea typeface="Times New Roman" pitchFamily="18" charset="0"/>
                <a:cs typeface="Arial" pitchFamily="34" charset="0"/>
              </a:rPr>
              <a:t> </a:t>
            </a:r>
            <a:r>
              <a:rPr kumimoji="0" lang="en-US" sz="1200" b="0" i="0" u="none" strike="noStrike" cap="none" normalizeH="0" baseline="0" dirty="0" smtClean="0">
                <a:ln>
                  <a:noFill/>
                </a:ln>
                <a:effectLst/>
                <a:latin typeface="Georgia" pitchFamily="18" charset="0"/>
                <a:ea typeface="Times New Roman" pitchFamily="18" charset="0"/>
                <a:cs typeface="Arial" pitchFamily="34" charset="0"/>
              </a:rPr>
              <a:t>-</a:t>
            </a:r>
            <a:r>
              <a:rPr kumimoji="0" lang="en-US" sz="1200" b="0" i="0" u="none" strike="noStrike" cap="none" normalizeH="0" baseline="0" dirty="0" smtClean="0">
                <a:ln>
                  <a:noFill/>
                </a:ln>
                <a:effectLst/>
                <a:latin typeface="Calibri"/>
                <a:ea typeface="Times New Roman" pitchFamily="18" charset="0"/>
                <a:cs typeface="Arial" pitchFamily="34" charset="0"/>
              </a:rPr>
              <a:t> </a:t>
            </a:r>
            <a:r>
              <a:rPr kumimoji="0" lang="en-US" sz="1200" b="0" i="1" u="none" strike="noStrike" cap="none" normalizeH="0" baseline="0" dirty="0" smtClean="0">
                <a:ln>
                  <a:noFill/>
                </a:ln>
                <a:effectLst/>
                <a:latin typeface="Georgia" pitchFamily="18" charset="0"/>
                <a:ea typeface="Times New Roman" pitchFamily="18" charset="0"/>
                <a:cs typeface="Arial" pitchFamily="34" charset="0"/>
              </a:rPr>
              <a:t>A US Trade version of OPEC+</a:t>
            </a:r>
            <a:endParaRPr kumimoji="0" lang="en-US" sz="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effectLst/>
              <a:latin typeface="Georgia"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200" b="1" dirty="0" smtClean="0">
              <a:latin typeface="Georgia"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effectLst/>
              <a:latin typeface="Georgia"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200" b="1" dirty="0" smtClean="0">
                <a:latin typeface="Georgia" pitchFamily="18" charset="0"/>
                <a:ea typeface="Times New Roman" pitchFamily="18" charset="0"/>
                <a:cs typeface="Arial" pitchFamily="34" charset="0"/>
              </a:rPr>
              <a:t>			</a:t>
            </a:r>
            <a:r>
              <a:rPr kumimoji="0" lang="en-US" sz="1200" b="1" i="0" u="none" strike="noStrike" cap="none" normalizeH="0" baseline="0" dirty="0" smtClean="0">
                <a:ln>
                  <a:noFill/>
                </a:ln>
                <a:effectLst/>
                <a:latin typeface="Georgia" pitchFamily="18" charset="0"/>
                <a:ea typeface="Times New Roman" pitchFamily="18" charset="0"/>
                <a:cs typeface="Arial" pitchFamily="34" charset="0"/>
              </a:rPr>
              <a:t>4- US DOLLAR DEVALUATION</a:t>
            </a:r>
            <a:r>
              <a:rPr kumimoji="0" lang="en-US" sz="1200" b="0" i="0" u="none" strike="noStrike" cap="none" normalizeH="0" baseline="0" dirty="0" smtClean="0">
                <a:ln>
                  <a:noFill/>
                </a:ln>
                <a:effectLst/>
                <a:latin typeface="Calibri"/>
                <a:ea typeface="Times New Roman" pitchFamily="18" charset="0"/>
                <a:cs typeface="Arial" pitchFamily="34" charset="0"/>
              </a:rPr>
              <a:t> </a:t>
            </a:r>
            <a:r>
              <a:rPr kumimoji="0" lang="en-US" sz="1200" b="0" i="0" u="none" strike="noStrike" cap="none" normalizeH="0" baseline="0" dirty="0" smtClean="0">
                <a:ln>
                  <a:noFill/>
                </a:ln>
                <a:effectLst/>
                <a:latin typeface="Georgia" pitchFamily="18" charset="0"/>
                <a:ea typeface="Times New Roman" pitchFamily="18" charset="0"/>
                <a:cs typeface="Arial" pitchFamily="34" charset="0"/>
              </a:rPr>
              <a:t>-</a:t>
            </a:r>
            <a:r>
              <a:rPr kumimoji="0" lang="en-US" sz="1200" b="0" i="0" u="none" strike="noStrike" cap="none" normalizeH="0" baseline="0" dirty="0" smtClean="0">
                <a:ln>
                  <a:noFill/>
                </a:ln>
                <a:effectLst/>
                <a:latin typeface="Calibri"/>
                <a:ea typeface="Times New Roman" pitchFamily="18" charset="0"/>
                <a:cs typeface="Arial" pitchFamily="34" charset="0"/>
              </a:rPr>
              <a:t> </a:t>
            </a:r>
            <a:r>
              <a:rPr kumimoji="0" lang="en-US" sz="1200" b="0" i="1" u="none" strike="noStrike" cap="none" normalizeH="0" baseline="0" dirty="0" smtClean="0">
                <a:ln>
                  <a:noFill/>
                </a:ln>
                <a:effectLst/>
                <a:latin typeface="Georgia" pitchFamily="18" charset="0"/>
                <a:ea typeface="Times New Roman" pitchFamily="18" charset="0"/>
                <a:cs typeface="Arial" pitchFamily="34" charset="0"/>
              </a:rPr>
              <a:t>Surging Gold is now</a:t>
            </a:r>
            <a:r>
              <a:rPr lang="en-US" sz="1200" i="1" dirty="0" smtClean="0">
                <a:latin typeface="Georgia" pitchFamily="18" charset="0"/>
                <a:ea typeface="Times New Roman" pitchFamily="18" charset="0"/>
                <a:cs typeface="Arial" pitchFamily="34" charset="0"/>
              </a:rPr>
              <a:t>				</a:t>
            </a:r>
            <a:r>
              <a:rPr kumimoji="0" lang="en-US" sz="1200" b="0" i="1" u="none" strike="noStrike" cap="none" normalizeH="0" baseline="0" dirty="0" smtClean="0">
                <a:ln>
                  <a:noFill/>
                </a:ln>
                <a:effectLst/>
                <a:latin typeface="Georgia" pitchFamily="18" charset="0"/>
                <a:ea typeface="Times New Roman" pitchFamily="18" charset="0"/>
                <a:cs typeface="Arial" pitchFamily="34" charset="0"/>
              </a:rPr>
              <a:t>"Front Running" This Stage</a:t>
            </a:r>
            <a:endParaRPr kumimoji="0" lang="en-US" sz="1800" b="0" i="0" u="none" strike="noStrike" cap="none" normalizeH="0" baseline="0" dirty="0" smtClean="0">
              <a:ln>
                <a:noFill/>
              </a:ln>
              <a:effectLst/>
              <a:latin typeface="Arial" pitchFamily="34" charset="0"/>
              <a:cs typeface="Arial" pitchFamily="34" charset="0"/>
            </a:endParaRPr>
          </a:p>
        </p:txBody>
      </p:sp>
      <p:sp>
        <p:nvSpPr>
          <p:cNvPr id="3" name="Right Arrow 2"/>
          <p:cNvSpPr/>
          <p:nvPr/>
        </p:nvSpPr>
        <p:spPr>
          <a:xfrm>
            <a:off x="1371600" y="196215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09600" y="1962150"/>
            <a:ext cx="729687" cy="461665"/>
          </a:xfrm>
          <a:prstGeom prst="rect">
            <a:avLst/>
          </a:prstGeom>
          <a:noFill/>
        </p:spPr>
        <p:txBody>
          <a:bodyPr wrap="none" rtlCol="0">
            <a:spAutoFit/>
          </a:bodyPr>
          <a:lstStyle/>
          <a:p>
            <a:r>
              <a:rPr lang="en-US" sz="1200" b="1" dirty="0" smtClean="0"/>
              <a:t>WE ARE</a:t>
            </a:r>
          </a:p>
          <a:p>
            <a:r>
              <a:rPr lang="en-US" sz="1200" b="1" dirty="0" smtClean="0"/>
              <a:t>  HERE</a:t>
            </a:r>
            <a:endParaRPr lang="en-US" sz="1200" b="1" dirty="0"/>
          </a:p>
        </p:txBody>
      </p:sp>
      <p:sp>
        <p:nvSpPr>
          <p:cNvPr id="5" name="Right Arrow 4"/>
          <p:cNvSpPr/>
          <p:nvPr/>
        </p:nvSpPr>
        <p:spPr>
          <a:xfrm>
            <a:off x="2514600" y="318135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447800" y="3181350"/>
            <a:ext cx="1008609" cy="461665"/>
          </a:xfrm>
          <a:prstGeom prst="rect">
            <a:avLst/>
          </a:prstGeom>
          <a:noFill/>
        </p:spPr>
        <p:txBody>
          <a:bodyPr wrap="none" rtlCol="0">
            <a:spAutoFit/>
          </a:bodyPr>
          <a:lstStyle/>
          <a:p>
            <a:r>
              <a:rPr lang="en-US" sz="1200" b="1" dirty="0" smtClean="0"/>
              <a:t>CURRENCY</a:t>
            </a:r>
          </a:p>
          <a:p>
            <a:r>
              <a:rPr lang="en-US" sz="1200" b="1" dirty="0" smtClean="0"/>
              <a:t> </a:t>
            </a:r>
            <a:r>
              <a:rPr lang="en-US" sz="1200" b="1" dirty="0" smtClean="0"/>
              <a:t>   TOOLS</a:t>
            </a:r>
            <a:endParaRPr lang="en-US" sz="12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p:cNvSpPr/>
          <p:nvPr/>
        </p:nvSpPr>
        <p:spPr>
          <a:xfrm>
            <a:off x="609840" y="235918"/>
            <a:ext cx="8534160" cy="472291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spcBef>
                <a:spcPts val="601"/>
              </a:spcBef>
            </a:pPr>
            <a:r>
              <a:rPr lang="en-US" sz="2400" b="1" strike="noStrike" spc="-1" dirty="0" smtClean="0">
                <a:solidFill>
                  <a:srgbClr val="FFFFFF"/>
                </a:solidFill>
                <a:latin typeface="Century Gothic"/>
                <a:ea typeface="Microsoft YaHei"/>
              </a:rPr>
              <a:t>AGENDA</a:t>
            </a:r>
          </a:p>
          <a:p>
            <a:pPr>
              <a:lnSpc>
                <a:spcPct val="100000"/>
              </a:lnSpc>
              <a:spcBef>
                <a:spcPts val="601"/>
              </a:spcBef>
            </a:pPr>
            <a:endParaRPr lang="en-US" b="0" strike="noStrike" spc="-1" dirty="0" smtClean="0">
              <a:solidFill>
                <a:srgbClr val="000000"/>
              </a:solidFill>
              <a:latin typeface="Arial"/>
            </a:endParaRPr>
          </a:p>
          <a:p>
            <a:pPr>
              <a:lnSpc>
                <a:spcPct val="100000"/>
              </a:lnSpc>
              <a:spcBef>
                <a:spcPts val="601"/>
              </a:spcBef>
            </a:pPr>
            <a:r>
              <a:rPr lang="en-US" sz="1400" b="1" spc="-1" dirty="0" smtClean="0">
                <a:latin typeface="Arial"/>
              </a:rPr>
              <a:t>MIRAN’S ROADMAP</a:t>
            </a:r>
          </a:p>
          <a:p>
            <a:pPr marL="457200">
              <a:lnSpc>
                <a:spcPct val="100000"/>
              </a:lnSpc>
            </a:pPr>
            <a:r>
              <a:rPr lang="en-US" sz="1100" b="1" spc="-1" dirty="0" smtClean="0"/>
              <a:t>CURRENCY DEVALUATION</a:t>
            </a:r>
          </a:p>
          <a:p>
            <a:pPr>
              <a:lnSpc>
                <a:spcPct val="100000"/>
              </a:lnSpc>
              <a:spcBef>
                <a:spcPts val="601"/>
              </a:spcBef>
            </a:pPr>
            <a:r>
              <a:rPr lang="en-US" sz="1400" b="1" spc="-1" dirty="0" smtClean="0">
                <a:solidFill>
                  <a:srgbClr val="FF0000"/>
                </a:solidFill>
                <a:latin typeface="Arial" pitchFamily="34" charset="0"/>
                <a:ea typeface="Microsoft YaHei"/>
                <a:cs typeface="Arial" pitchFamily="34" charset="0"/>
              </a:rPr>
              <a:t>FIRST TO DEVALUE WINS!</a:t>
            </a:r>
          </a:p>
          <a:p>
            <a:pPr marL="457200" lvl="2">
              <a:spcBef>
                <a:spcPts val="601"/>
              </a:spcBef>
            </a:pPr>
            <a:r>
              <a:rPr lang="en-US" sz="1100" b="1" spc="-1" dirty="0" smtClean="0">
                <a:solidFill>
                  <a:srgbClr val="FF0000"/>
                </a:solidFill>
                <a:ea typeface="Microsoft YaHei"/>
              </a:rPr>
              <a:t>LESSONS FROM HISTORY</a:t>
            </a:r>
            <a:endParaRPr lang="en-US" sz="1400" b="1" spc="-1" dirty="0" smtClean="0">
              <a:solidFill>
                <a:srgbClr val="FF0000"/>
              </a:solidFill>
              <a:latin typeface="Arial" pitchFamily="34" charset="0"/>
              <a:ea typeface="Microsoft YaHei"/>
              <a:cs typeface="Arial" pitchFamily="34" charset="0"/>
            </a:endParaRPr>
          </a:p>
          <a:p>
            <a:pPr>
              <a:lnSpc>
                <a:spcPct val="100000"/>
              </a:lnSpc>
              <a:spcBef>
                <a:spcPts val="601"/>
              </a:spcBef>
            </a:pPr>
            <a:r>
              <a:rPr lang="en-US" sz="1400" b="1" spc="-1" dirty="0" smtClean="0">
                <a:solidFill>
                  <a:srgbClr val="FFFFFF"/>
                </a:solidFill>
                <a:latin typeface="Arial" pitchFamily="34" charset="0"/>
                <a:ea typeface="Microsoft YaHei"/>
                <a:cs typeface="Arial" pitchFamily="34" charset="0"/>
              </a:rPr>
              <a:t>TRADE WARS BECOME CURRENCY WAR</a:t>
            </a:r>
          </a:p>
          <a:p>
            <a:pPr marL="457200" lvl="2">
              <a:spcBef>
                <a:spcPts val="601"/>
              </a:spcBef>
            </a:pPr>
            <a:r>
              <a:rPr lang="en-US" sz="1100" b="1" spc="-1" dirty="0" smtClean="0">
                <a:solidFill>
                  <a:srgbClr val="FFFFFF"/>
                </a:solidFill>
                <a:ea typeface="Microsoft YaHei"/>
              </a:rPr>
              <a:t>WHO IS FIRST: CHINA OR THE US?</a:t>
            </a:r>
            <a:endParaRPr lang="en-US" sz="1100" b="1" spc="-1" dirty="0" smtClean="0">
              <a:solidFill>
                <a:srgbClr val="FFFFFF"/>
              </a:solidFill>
              <a:ea typeface="Microsoft YaHei"/>
            </a:endParaRPr>
          </a:p>
          <a:p>
            <a:pPr marL="457200" lvl="2">
              <a:spcBef>
                <a:spcPts val="601"/>
              </a:spcBef>
            </a:pPr>
            <a:r>
              <a:rPr lang="en-US" sz="1100" b="1" spc="-1" dirty="0" smtClean="0">
                <a:solidFill>
                  <a:srgbClr val="FFFFFF"/>
                </a:solidFill>
                <a:ea typeface="Microsoft YaHei"/>
              </a:rPr>
              <a:t>USDCNH</a:t>
            </a:r>
            <a:endParaRPr lang="en-US" sz="1100" b="1" spc="-1" dirty="0" smtClean="0">
              <a:solidFill>
                <a:srgbClr val="FFFFFF"/>
              </a:solidFill>
              <a:ea typeface="Microsoft YaHei"/>
            </a:endParaRPr>
          </a:p>
          <a:p>
            <a:pPr marL="457200" lvl="2">
              <a:spcBef>
                <a:spcPts val="601"/>
              </a:spcBef>
            </a:pPr>
            <a:r>
              <a:rPr lang="en-US" sz="1100" b="1" spc="-1" dirty="0" smtClean="0">
                <a:solidFill>
                  <a:srgbClr val="FFFFFF"/>
                </a:solidFill>
                <a:ea typeface="Microsoft YaHei"/>
              </a:rPr>
              <a:t>DXY</a:t>
            </a:r>
            <a:endParaRPr lang="en-US" sz="1400" b="1" spc="-1" dirty="0" smtClean="0">
              <a:solidFill>
                <a:srgbClr val="FFFFFF"/>
              </a:solidFill>
              <a:latin typeface="Arial" pitchFamily="34" charset="0"/>
              <a:ea typeface="Microsoft YaHei"/>
              <a:cs typeface="Arial" pitchFamily="34" charset="0"/>
            </a:endParaRPr>
          </a:p>
          <a:p>
            <a:pPr>
              <a:lnSpc>
                <a:spcPct val="100000"/>
              </a:lnSpc>
              <a:spcBef>
                <a:spcPts val="601"/>
              </a:spcBef>
            </a:pPr>
            <a:r>
              <a:rPr lang="en-US" sz="1400" b="1" spc="-1" dirty="0" smtClean="0">
                <a:solidFill>
                  <a:srgbClr val="FFFFFF"/>
                </a:solidFill>
                <a:latin typeface="Arial" pitchFamily="34" charset="0"/>
                <a:ea typeface="Microsoft YaHei"/>
                <a:cs typeface="Arial" pitchFamily="34" charset="0"/>
              </a:rPr>
              <a:t>NON FIAT CURRENCIES</a:t>
            </a:r>
          </a:p>
          <a:p>
            <a:pPr marL="457200" lvl="2">
              <a:spcBef>
                <a:spcPts val="601"/>
              </a:spcBef>
            </a:pPr>
            <a:r>
              <a:rPr lang="en-US" sz="1100" b="1" spc="-1" dirty="0" smtClean="0">
                <a:solidFill>
                  <a:srgbClr val="FFFFFF"/>
                </a:solidFill>
                <a:ea typeface="Microsoft YaHei"/>
              </a:rPr>
              <a:t>PRECIOUS METALS</a:t>
            </a:r>
          </a:p>
          <a:p>
            <a:pPr marL="457200" lvl="2">
              <a:spcBef>
                <a:spcPts val="601"/>
              </a:spcBef>
            </a:pPr>
            <a:r>
              <a:rPr lang="en-US" sz="1100" b="1" spc="-1" dirty="0" smtClean="0">
                <a:solidFill>
                  <a:srgbClr val="FFFFFF"/>
                </a:solidFill>
                <a:ea typeface="Microsoft YaHei"/>
              </a:rPr>
              <a:t>BLACK GOLD</a:t>
            </a:r>
          </a:p>
          <a:p>
            <a:pPr marL="457200" lvl="2">
              <a:spcBef>
                <a:spcPts val="601"/>
              </a:spcBef>
            </a:pPr>
            <a:r>
              <a:rPr lang="en-US" sz="1100" b="1" spc="-1" dirty="0" smtClean="0">
                <a:solidFill>
                  <a:srgbClr val="FFFFFF"/>
                </a:solidFill>
                <a:ea typeface="Microsoft YaHei"/>
              </a:rPr>
              <a:t>CRYPTO	</a:t>
            </a:r>
            <a:endParaRPr lang="en-US" sz="1400" b="1" spc="-1" dirty="0" smtClean="0">
              <a:solidFill>
                <a:srgbClr val="FFFFFF"/>
              </a:solidFill>
              <a:latin typeface="Arial" pitchFamily="34" charset="0"/>
              <a:ea typeface="Microsoft YaHei"/>
              <a:cs typeface="Arial" pitchFamily="34" charset="0"/>
            </a:endParaRPr>
          </a:p>
          <a:p>
            <a:pPr>
              <a:spcBef>
                <a:spcPts val="601"/>
              </a:spcBef>
            </a:pPr>
            <a:r>
              <a:rPr lang="en-US" sz="1400" b="1" strike="noStrike" spc="-1" dirty="0" smtClean="0">
                <a:solidFill>
                  <a:srgbClr val="FFFFFF"/>
                </a:solidFill>
                <a:latin typeface="Century Gothic"/>
                <a:ea typeface="Microsoft YaHei"/>
              </a:rPr>
              <a:t>CONCLUSIONS</a:t>
            </a:r>
          </a:p>
          <a:p>
            <a:r>
              <a:rPr lang="en-US" sz="1100" b="1" spc="-1" dirty="0" smtClean="0">
                <a:solidFill>
                  <a:srgbClr val="FFFFFF"/>
                </a:solidFill>
                <a:latin typeface="Century Gothic"/>
                <a:ea typeface="Microsoft YaHei"/>
              </a:rPr>
              <a:t>           THE GREAT RESET</a:t>
            </a:r>
          </a:p>
          <a:p>
            <a:pPr marL="0" lvl="2"/>
            <a:r>
              <a:rPr lang="en-US" sz="1100" b="1" spc="-1" dirty="0" smtClean="0">
                <a:solidFill>
                  <a:srgbClr val="FFFFFF"/>
                </a:solidFill>
                <a:latin typeface="Century Gothic"/>
                <a:ea typeface="Microsoft YaHei"/>
              </a:rPr>
              <a:t>           CHANGING THE GLOBAL TRADING SYSTEM</a:t>
            </a:r>
            <a:r>
              <a:rPr lang="en-US" sz="1200" b="1" strike="noStrike" spc="-1" dirty="0" smtClean="0">
                <a:solidFill>
                  <a:srgbClr val="FFFFFF"/>
                </a:solidFill>
                <a:latin typeface="Century Gothic"/>
                <a:ea typeface="Microsoft YaHei"/>
              </a:rPr>
              <a:t>	</a:t>
            </a:r>
            <a:endParaRPr lang="en-US" sz="1200" b="0" strike="noStrike" spc="-1" dirty="0" smtClean="0">
              <a:solidFill>
                <a:srgbClr val="000000"/>
              </a:solidFill>
              <a:latin typeface="Arial"/>
            </a:endParaRPr>
          </a:p>
          <a:p>
            <a:pPr>
              <a:lnSpc>
                <a:spcPct val="100000"/>
              </a:lnSpc>
              <a:spcBef>
                <a:spcPts val="601"/>
              </a:spcBef>
            </a:pPr>
            <a:endParaRPr lang="en-US" sz="800" b="0" strike="noStrike" spc="-1" dirty="0">
              <a:solidFill>
                <a:srgbClr val="000000"/>
              </a:solidFill>
              <a:latin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1295400" y="1352550"/>
            <a:ext cx="58674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1" u="none" strike="noStrike" cap="none" normalizeH="0" baseline="0" dirty="0" smtClean="0">
                <a:ln>
                  <a:noFill/>
                </a:ln>
                <a:solidFill>
                  <a:schemeClr val="tx1"/>
                </a:solidFill>
                <a:effectLst/>
                <a:latin typeface="Georgia" pitchFamily="18" charset="0"/>
                <a:ea typeface="Calibri" pitchFamily="34" charset="0"/>
                <a:cs typeface="Times New Roman" pitchFamily="18" charset="0"/>
              </a:rPr>
              <a:t>"The countries that remained on gold suffered much more severe contractions in output and prices than the countries leaving gold... countries that left gold earlier also recovered earlier."</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304800" y="438150"/>
            <a:ext cx="7255512" cy="646331"/>
          </a:xfrm>
          <a:prstGeom prst="rect">
            <a:avLst/>
          </a:prstGeom>
          <a:noFill/>
        </p:spPr>
        <p:txBody>
          <a:bodyPr wrap="none" rtlCol="0">
            <a:spAutoFit/>
          </a:bodyPr>
          <a:lstStyle/>
          <a:p>
            <a:r>
              <a:rPr lang="en-US" dirty="0" smtClean="0"/>
              <a:t>As </a:t>
            </a:r>
            <a:r>
              <a:rPr lang="en-US" dirty="0" smtClean="0"/>
              <a:t>Ben Bernanke told Milton Friedman on his ninetieth birthday: </a:t>
            </a:r>
          </a:p>
          <a:p>
            <a:endParaRPr lang="en-US" dirty="0"/>
          </a:p>
        </p:txBody>
      </p:sp>
      <p:sp>
        <p:nvSpPr>
          <p:cNvPr id="51202" name="Rectangle 2"/>
          <p:cNvSpPr>
            <a:spLocks noChangeArrowheads="1"/>
          </p:cNvSpPr>
          <p:nvPr/>
        </p:nvSpPr>
        <p:spPr bwMode="auto">
          <a:xfrm>
            <a:off x="304800" y="3181350"/>
            <a:ext cx="5020926"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Georgia" pitchFamily="18" charset="0"/>
                <a:ea typeface="Calibri" pitchFamily="34" charset="0"/>
                <a:cs typeface="Times New Roman" pitchFamily="18" charset="0"/>
              </a:rPr>
              <a:t>In other words</a:t>
            </a:r>
            <a:r>
              <a:rPr kumimoji="0" lang="en-US" sz="1600" b="0" i="0" u="none" strike="noStrike" cap="none" normalizeH="0" dirty="0" smtClean="0">
                <a:ln>
                  <a:noFill/>
                </a:ln>
                <a:solidFill>
                  <a:schemeClr val="tx1"/>
                </a:solidFill>
                <a:effectLst/>
                <a:latin typeface="Georgia" pitchFamily="18" charset="0"/>
                <a:ea typeface="Calibri" pitchFamily="34" charset="0"/>
                <a:cs typeface="Times New Roman" pitchFamily="18" charset="0"/>
              </a:rPr>
              <a:t> …. </a:t>
            </a:r>
            <a:r>
              <a:rPr kumimoji="0" lang="en-US" sz="1600" b="0" i="0" u="none" strike="noStrike" cap="none" normalizeH="0" baseline="0" dirty="0" smtClean="0">
                <a:ln>
                  <a:noFill/>
                </a:ln>
                <a:solidFill>
                  <a:schemeClr val="tx1"/>
                </a:solidFill>
                <a:effectLst/>
                <a:latin typeface="Georgia" pitchFamily="18" charset="0"/>
                <a:ea typeface="Calibri" pitchFamily="34" charset="0"/>
                <a:cs typeface="Times New Roman" pitchFamily="18" charset="0"/>
              </a:rPr>
              <a:t> </a:t>
            </a:r>
            <a:r>
              <a:rPr kumimoji="0" lang="en-US" sz="1600" b="1" i="0" u="none" strike="noStrike" cap="none" normalizeH="0" baseline="0" dirty="0" smtClean="0">
                <a:ln>
                  <a:noFill/>
                </a:ln>
                <a:solidFill>
                  <a:schemeClr val="tx1"/>
                </a:solidFill>
                <a:effectLst/>
                <a:latin typeface="Georgia" pitchFamily="18" charset="0"/>
                <a:ea typeface="Calibri" pitchFamily="34" charset="0"/>
                <a:cs typeface="Times New Roman" pitchFamily="18" charset="0"/>
              </a:rPr>
              <a:t>those that devalued first won!</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304800" y="361950"/>
            <a:ext cx="8382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dirty="0" smtClean="0"/>
              <a:t>Treasury </a:t>
            </a:r>
            <a:r>
              <a:rPr lang="en-US" dirty="0" smtClean="0"/>
              <a:t>Secretary </a:t>
            </a:r>
            <a:r>
              <a:rPr lang="en-US" dirty="0" smtClean="0"/>
              <a:t>Scott Bessent understands </a:t>
            </a:r>
            <a:r>
              <a:rPr lang="en-US" dirty="0" smtClean="0"/>
              <a:t>the implications:</a:t>
            </a:r>
          </a:p>
          <a:p>
            <a:r>
              <a:rPr lang="en-US" dirty="0" smtClean="0"/>
              <a:t> </a:t>
            </a:r>
          </a:p>
          <a:p>
            <a:pPr algn="r"/>
            <a:r>
              <a:rPr lang="en-US" i="1" dirty="0" smtClean="0"/>
              <a:t>"China is </a:t>
            </a:r>
            <a:r>
              <a:rPr lang="en-US" i="1" dirty="0" smtClean="0"/>
              <a:t>the surplus country. Their exports to the </a:t>
            </a:r>
            <a:r>
              <a:rPr lang="en-US" i="1" dirty="0" smtClean="0"/>
              <a:t>US </a:t>
            </a:r>
            <a:r>
              <a:rPr lang="en-US" i="1" dirty="0" smtClean="0"/>
              <a:t>are five times our exports to China. So, they can raise their tariffs .... but, so what</a:t>
            </a:r>
            <a:r>
              <a:rPr lang="en-US" i="1" dirty="0" smtClean="0"/>
              <a:t>?“</a:t>
            </a:r>
          </a:p>
          <a:p>
            <a:endParaRPr lang="en-US" dirty="0" smtClean="0"/>
          </a:p>
          <a:p>
            <a:r>
              <a:rPr lang="en-US" dirty="0" smtClean="0"/>
              <a:t>If China cannot find markets to absorb its overcapacity, it will face its own great depression, made worse from its demographic disaster, and perhaps be forced into war to distract the populace. </a:t>
            </a:r>
            <a:endParaRPr lang="en-US" dirty="0" smtClean="0"/>
          </a:p>
          <a:p>
            <a:endParaRPr lang="en-US" dirty="0" smtClean="0"/>
          </a:p>
          <a:p>
            <a:r>
              <a:rPr lang="en-US" dirty="0" smtClean="0"/>
              <a:t>There </a:t>
            </a:r>
            <a:r>
              <a:rPr lang="en-US" dirty="0" smtClean="0"/>
              <a:t>are risks for the </a:t>
            </a:r>
            <a:r>
              <a:rPr lang="en-US" dirty="0" smtClean="0"/>
              <a:t>US as </a:t>
            </a:r>
            <a:r>
              <a:rPr lang="en-US" dirty="0" smtClean="0"/>
              <a:t>well, and not just war with China.</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533400" y="361950"/>
            <a:ext cx="8077200" cy="3108543"/>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ea typeface="Calibri" pitchFamily="34" charset="0"/>
                <a:cs typeface="Times New Roman" pitchFamily="18" charset="0"/>
              </a:rPr>
              <a:t>RISKS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b="0" i="0" u="none" strike="noStrike" cap="none" normalizeH="0" baseline="0" dirty="0" smtClean="0">
                <a:ln>
                  <a:noFill/>
                </a:ln>
                <a:solidFill>
                  <a:schemeClr val="tx1"/>
                </a:solidFill>
                <a:effectLst/>
                <a:ea typeface="Calibri" pitchFamily="34" charset="0"/>
                <a:cs typeface="Times New Roman" pitchFamily="18" charset="0"/>
              </a:rPr>
              <a:t> Foreigners buy Treasury bonds with dollars they accumulate from trade surpluses.</a:t>
            </a:r>
          </a:p>
          <a:p>
            <a:pPr marL="0" marR="0" lvl="0" indent="0" algn="l" defTabSz="914400" rtl="0" eaLnBrk="0" fontAlgn="base" latinLnBrk="0" hangingPunct="0">
              <a:lnSpc>
                <a:spcPct val="100000"/>
              </a:lnSpc>
              <a:spcBef>
                <a:spcPct val="0"/>
              </a:spcBef>
              <a:spcAft>
                <a:spcPct val="0"/>
              </a:spcAft>
              <a:buClrTx/>
              <a:buSzTx/>
              <a:buFontTx/>
              <a:buAutoNum type="arabicPeriod"/>
              <a:tabLst/>
            </a:pPr>
            <a:endParaRPr kumimoji="0" lang="en-US" b="0" i="0" u="none" strike="noStrike" cap="none" normalizeH="0" baseline="0" dirty="0" smtClean="0">
              <a:ln>
                <a:noFill/>
              </a:ln>
              <a:solidFill>
                <a:schemeClr val="tx1"/>
              </a:solidFill>
              <a:effectLs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lang="en-US" dirty="0" smtClean="0">
                <a:ea typeface="Calibri" pitchFamily="34" charset="0"/>
                <a:cs typeface="Times New Roman" pitchFamily="18" charset="0"/>
              </a:rPr>
              <a:t> </a:t>
            </a:r>
            <a:r>
              <a:rPr lang="en-US" dirty="0" smtClean="0">
                <a:ea typeface="Calibri" pitchFamily="34" charset="0"/>
                <a:cs typeface="Times New Roman" pitchFamily="18" charset="0"/>
              </a:rPr>
              <a:t>I</a:t>
            </a:r>
            <a:r>
              <a:rPr kumimoji="0" lang="en-US" b="0" i="0" u="none" strike="noStrike" cap="none" normalizeH="0" baseline="0" dirty="0" smtClean="0">
                <a:ln>
                  <a:noFill/>
                </a:ln>
                <a:solidFill>
                  <a:schemeClr val="tx1"/>
                </a:solidFill>
                <a:effectLst/>
                <a:ea typeface="Calibri" pitchFamily="34" charset="0"/>
                <a:cs typeface="Times New Roman" pitchFamily="18" charset="0"/>
              </a:rPr>
              <a:t>f Trump balances trade, or even reduces the trade deficit, there will be correspondingly less external demand for Treasuries.</a:t>
            </a:r>
          </a:p>
          <a:p>
            <a:pPr marL="0" marR="0" lvl="0" indent="0" algn="l" defTabSz="914400" rtl="0" eaLnBrk="0" fontAlgn="base" latinLnBrk="0" hangingPunct="0">
              <a:lnSpc>
                <a:spcPct val="100000"/>
              </a:lnSpc>
              <a:spcBef>
                <a:spcPct val="0"/>
              </a:spcBef>
              <a:spcAft>
                <a:spcPct val="0"/>
              </a:spcAft>
              <a:buClrTx/>
              <a:buSzTx/>
              <a:buFontTx/>
              <a:buAutoNum type="arabicPeriod"/>
              <a:tabLst/>
            </a:pPr>
            <a:endParaRPr kumimoji="0" lang="en-US" b="0" i="0" u="none" strike="noStrike" cap="none" normalizeH="0" baseline="0" dirty="0" smtClean="0">
              <a:ln>
                <a:noFill/>
              </a:ln>
              <a:solidFill>
                <a:schemeClr val="tx1"/>
              </a:solidFill>
              <a:effectLs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b="0" i="0" u="none" strike="noStrike" cap="none" normalizeH="0" baseline="0" dirty="0" smtClean="0">
                <a:ln>
                  <a:noFill/>
                </a:ln>
                <a:solidFill>
                  <a:schemeClr val="tx1"/>
                </a:solidFill>
                <a:effectLst/>
                <a:ea typeface="Calibri" pitchFamily="34" charset="0"/>
                <a:cs typeface="Times New Roman" pitchFamily="18" charset="0"/>
              </a:rPr>
              <a:t> The tariffs, therefore, are called upon to serve a dual purpose of balancing trade and raising revenue.</a:t>
            </a:r>
            <a:endParaRPr kumimoji="0" lang="en-US"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04800" y="4435614"/>
            <a:ext cx="8610600" cy="877163"/>
          </a:xfrm>
          <a:prstGeom prst="rect">
            <a:avLst/>
          </a:prstGeom>
          <a:noFill/>
          <a:ln>
            <a:noFill/>
          </a:ln>
        </p:spPr>
        <p:txBody>
          <a:bodyPr wrap="square" rtlCol="0">
            <a:spAutoFit/>
          </a:bodyPr>
          <a:lstStyle/>
          <a:p>
            <a:r>
              <a:rPr lang="en-US" sz="1100" b="1" dirty="0" smtClean="0">
                <a:solidFill>
                  <a:schemeClr val="tx1">
                    <a:lumMod val="50000"/>
                    <a:lumOff val="50000"/>
                  </a:schemeClr>
                </a:solidFill>
              </a:rPr>
              <a:t>The content of this slide should not be considered investment advice of any sort, nor should it be used to make investment decisions.  Use of this slide is considered to be your explicit acceptance of the </a:t>
            </a:r>
            <a:r>
              <a:rPr lang="en-US" sz="1100" b="1" dirty="0" smtClean="0">
                <a:solidFill>
                  <a:schemeClr val="tx1">
                    <a:lumMod val="65000"/>
                    <a:lumOff val="35000"/>
                  </a:schemeClr>
                </a:solidFill>
              </a:rPr>
              <a:t>Disclosure Statement and the Terms of Use</a:t>
            </a:r>
            <a:r>
              <a:rPr lang="en-US" sz="1100" b="1" dirty="0" smtClean="0">
                <a:solidFill>
                  <a:schemeClr val="tx1">
                    <a:lumMod val="50000"/>
                    <a:lumOff val="50000"/>
                  </a:schemeClr>
                </a:solidFill>
              </a:rPr>
              <a:t> found on the first and last frames of this video</a:t>
            </a:r>
            <a:br>
              <a:rPr lang="en-US" sz="1100" b="1" dirty="0" smtClean="0">
                <a:solidFill>
                  <a:schemeClr val="tx1">
                    <a:lumMod val="50000"/>
                    <a:lumOff val="50000"/>
                  </a:schemeClr>
                </a:solidFill>
              </a:rPr>
            </a:br>
            <a:endParaRPr lang="en-US" dirty="0"/>
          </a:p>
        </p:txBody>
      </p:sp>
      <p:sp>
        <p:nvSpPr>
          <p:cNvPr id="7" name="Rectangle 6"/>
          <p:cNvSpPr/>
          <p:nvPr/>
        </p:nvSpPr>
        <p:spPr>
          <a:xfrm>
            <a:off x="1066800" y="666750"/>
            <a:ext cx="7010400" cy="3139321"/>
          </a:xfrm>
          <a:prstGeom prst="rect">
            <a:avLst/>
          </a:prstGeom>
        </p:spPr>
        <p:txBody>
          <a:bodyPr wrap="square">
            <a:spAutoFit/>
          </a:bodyPr>
          <a:lstStyle/>
          <a:p>
            <a:r>
              <a:rPr lang="en-US" b="1" dirty="0" smtClean="0"/>
              <a:t>                                               NOTE</a:t>
            </a:r>
          </a:p>
          <a:p>
            <a:endParaRPr lang="en-US" dirty="0" smtClean="0"/>
          </a:p>
          <a:p>
            <a:r>
              <a:rPr lang="en-US" b="1" dirty="0" smtClean="0"/>
              <a:t>Slides Are for discussion and educational purposes ONLY!</a:t>
            </a:r>
          </a:p>
          <a:p>
            <a:endParaRPr lang="en-US" b="1" dirty="0" smtClean="0"/>
          </a:p>
          <a:p>
            <a:r>
              <a:rPr lang="en-US" b="1" dirty="0" smtClean="0"/>
              <a:t>Do not Trade from Any of these Charts.</a:t>
            </a:r>
          </a:p>
          <a:p>
            <a:endParaRPr lang="en-US" b="1" dirty="0" smtClean="0"/>
          </a:p>
          <a:p>
            <a:r>
              <a:rPr lang="en-US" b="1" dirty="0" smtClean="0"/>
              <a:t>Gordon T Long is not giving investment advise nor should be construed as such</a:t>
            </a:r>
          </a:p>
          <a:p>
            <a:endParaRPr lang="en-US" b="1" dirty="0" smtClean="0"/>
          </a:p>
          <a:p>
            <a:r>
              <a:rPr lang="en-US" b="1" dirty="0" smtClean="0"/>
              <a:t>Always consult a professional investment advisor before making any investment decisions.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533400" y="84954"/>
            <a:ext cx="8077200" cy="3662541"/>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r>
              <a:rPr lang="en-US" sz="2000" b="1" dirty="0" smtClean="0"/>
              <a:t>PROBLEMS</a:t>
            </a:r>
          </a:p>
          <a:p>
            <a:endParaRPr lang="en-US" sz="2000" dirty="0" smtClean="0"/>
          </a:p>
          <a:p>
            <a:pPr lvl="0">
              <a:buFont typeface="Arial" pitchFamily="34" charset="0"/>
              <a:buChar char="•"/>
            </a:pPr>
            <a:r>
              <a:rPr lang="en-US" dirty="0" smtClean="0"/>
              <a:t> Cutting </a:t>
            </a:r>
            <a:r>
              <a:rPr lang="en-US" dirty="0" smtClean="0"/>
              <a:t>spending through DOGE or any other means becomes a necessity</a:t>
            </a:r>
            <a:r>
              <a:rPr lang="en-US" dirty="0" smtClean="0"/>
              <a:t>.</a:t>
            </a:r>
          </a:p>
          <a:p>
            <a:pPr lvl="0">
              <a:buFont typeface="Arial" pitchFamily="34" charset="0"/>
              <a:buChar char="•"/>
            </a:pPr>
            <a:endParaRPr lang="en-US" dirty="0" smtClean="0"/>
          </a:p>
          <a:p>
            <a:pPr lvl="0">
              <a:buFont typeface="Arial" pitchFamily="34" charset="0"/>
              <a:buChar char="•"/>
            </a:pPr>
            <a:r>
              <a:rPr lang="en-US" dirty="0" smtClean="0"/>
              <a:t> A </a:t>
            </a:r>
            <a:r>
              <a:rPr lang="en-US" dirty="0" smtClean="0"/>
              <a:t>falling stock market also serves Trump's strategy by reducing the wealth effect and, therefore, inflation, which might prompt the Fed to act</a:t>
            </a:r>
            <a:r>
              <a:rPr lang="en-US" dirty="0" smtClean="0"/>
              <a:t>.</a:t>
            </a:r>
          </a:p>
          <a:p>
            <a:pPr lvl="0">
              <a:buFont typeface="Arial" pitchFamily="34" charset="0"/>
              <a:buChar char="•"/>
            </a:pPr>
            <a:endParaRPr lang="en-US" dirty="0" smtClean="0"/>
          </a:p>
          <a:p>
            <a:pPr lvl="0">
              <a:buFont typeface="Arial" pitchFamily="34" charset="0"/>
              <a:buChar char="•"/>
            </a:pPr>
            <a:r>
              <a:rPr lang="en-US" dirty="0" smtClean="0"/>
              <a:t> Falling </a:t>
            </a:r>
            <a:r>
              <a:rPr lang="en-US" dirty="0" smtClean="0"/>
              <a:t>stock market also pushes scared money into the bond market, lowering interest rates. Note, however, that in a gold standard, rates rise to attract capital and allocate it to more productive enterprises.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381000" y="348049"/>
            <a:ext cx="8610600" cy="4431983"/>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a:buFont typeface="Arial" pitchFamily="34" charset="0"/>
              <a:buChar char="•"/>
            </a:pPr>
            <a:r>
              <a:rPr lang="en-US" dirty="0" smtClean="0"/>
              <a:t> To </a:t>
            </a:r>
            <a:r>
              <a:rPr lang="en-US" dirty="0" smtClean="0"/>
              <a:t>achieve his goals, </a:t>
            </a:r>
            <a:r>
              <a:rPr lang="en-US" b="1" dirty="0" smtClean="0"/>
              <a:t>Trump will need to recreate that effect through political direction of capital</a:t>
            </a:r>
            <a:r>
              <a:rPr lang="en-US" b="1" dirty="0" smtClean="0"/>
              <a:t>.</a:t>
            </a:r>
          </a:p>
          <a:p>
            <a:pPr>
              <a:buFont typeface="Arial" pitchFamily="34" charset="0"/>
              <a:buChar char="•"/>
            </a:pPr>
            <a:endParaRPr lang="en-US" dirty="0" smtClean="0"/>
          </a:p>
          <a:p>
            <a:pPr>
              <a:buFont typeface="Arial" pitchFamily="34" charset="0"/>
              <a:buChar char="•"/>
            </a:pPr>
            <a:r>
              <a:rPr lang="en-US" dirty="0" smtClean="0"/>
              <a:t> Trump </a:t>
            </a:r>
            <a:r>
              <a:rPr lang="en-US" dirty="0" smtClean="0"/>
              <a:t>is knocking down the post-World War II geopolitical structures because they no longer serve America's interests. Even assuming his economic plan succeeds,</a:t>
            </a:r>
            <a:r>
              <a:rPr lang="en-US" b="1" dirty="0" smtClean="0"/>
              <a:t> the value of all currencies will be substantially lower. </a:t>
            </a:r>
            <a:r>
              <a:rPr lang="en-US" dirty="0" smtClean="0"/>
              <a:t>China is already devaluing the </a:t>
            </a:r>
            <a:r>
              <a:rPr lang="en-US" dirty="0" smtClean="0"/>
              <a:t>Yuan.</a:t>
            </a:r>
          </a:p>
          <a:p>
            <a:pPr>
              <a:buFont typeface="Arial" pitchFamily="34" charset="0"/>
              <a:buChar char="•"/>
            </a:pPr>
            <a:endParaRPr lang="en-US" dirty="0" smtClean="0"/>
          </a:p>
          <a:p>
            <a:pPr>
              <a:buFont typeface="Arial" pitchFamily="34" charset="0"/>
              <a:buChar char="•"/>
            </a:pPr>
            <a:r>
              <a:rPr lang="en-US" dirty="0" smtClean="0"/>
              <a:t> One </a:t>
            </a:r>
            <a:r>
              <a:rPr lang="en-US" dirty="0" smtClean="0"/>
              <a:t>misplaced step could turn a controlled demolition into a panic unwind of the entire global credit bubble</a:t>
            </a:r>
            <a:r>
              <a:rPr lang="en-US" dirty="0" smtClean="0"/>
              <a:t>.</a:t>
            </a:r>
          </a:p>
          <a:p>
            <a:pPr>
              <a:buFont typeface="Arial" pitchFamily="34" charset="0"/>
              <a:buChar char="•"/>
            </a:pPr>
            <a:endParaRPr lang="en-US" dirty="0" smtClean="0"/>
          </a:p>
          <a:p>
            <a:pPr>
              <a:buFont typeface="Arial" pitchFamily="34" charset="0"/>
              <a:buChar char="•"/>
            </a:pPr>
            <a:r>
              <a:rPr lang="en-US" dirty="0" smtClean="0"/>
              <a:t> A </a:t>
            </a:r>
            <a:r>
              <a:rPr lang="en-US" dirty="0" smtClean="0"/>
              <a:t>central bank bailout would have to be on a scale larger even than COVID. And central bank balance sheets are so weak, there is no guarantee that the next intervention will be successful, in which case bonds, stocks, and currencies all collapse in tandem, as has occurred over the years in many an emerging market</a:t>
            </a:r>
            <a:r>
              <a:rPr lang="en-US" dirty="0" smtClean="0"/>
              <a:t>.</a:t>
            </a:r>
            <a:endParaRPr lang="en-US"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381000" y="84952"/>
            <a:ext cx="8610600" cy="4431983"/>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a:buFont typeface="Arial" pitchFamily="34" charset="0"/>
              <a:buChar char="•"/>
            </a:pPr>
            <a:r>
              <a:rPr lang="en-US" dirty="0" smtClean="0"/>
              <a:t> </a:t>
            </a:r>
            <a:r>
              <a:rPr lang="en-US" dirty="0" smtClean="0"/>
              <a:t>Productivity exploded off of a foundation when truth and individual sovereignty created free markets and innovation by design, first within then among nations</a:t>
            </a:r>
            <a:r>
              <a:rPr lang="en-US" dirty="0" smtClean="0"/>
              <a:t>.</a:t>
            </a:r>
          </a:p>
          <a:p>
            <a:pPr>
              <a:buFont typeface="Arial" pitchFamily="34" charset="0"/>
              <a:buChar char="•"/>
            </a:pPr>
            <a:endParaRPr lang="en-US" dirty="0" smtClean="0"/>
          </a:p>
          <a:p>
            <a:pPr>
              <a:buFont typeface="Arial" pitchFamily="34" charset="0"/>
              <a:buChar char="•"/>
            </a:pPr>
            <a:r>
              <a:rPr lang="en-US" dirty="0" smtClean="0"/>
              <a:t> Progress </a:t>
            </a:r>
            <a:r>
              <a:rPr lang="en-US" dirty="0" smtClean="0"/>
              <a:t>is not steady, however, and many eras have seen decades or even centuries of retrogression. The abandonment of the international gold standard and adoption of politically managed currencies subtly reintroduced mercantilism, a predatory regime under which trade creates winners and losers</a:t>
            </a:r>
            <a:r>
              <a:rPr lang="en-US" dirty="0" smtClean="0"/>
              <a:t>.</a:t>
            </a:r>
          </a:p>
          <a:p>
            <a:pPr>
              <a:buFont typeface="Arial" pitchFamily="34" charset="0"/>
              <a:buChar char="•"/>
            </a:pPr>
            <a:endParaRPr lang="en-US" dirty="0" smtClean="0"/>
          </a:p>
          <a:p>
            <a:pPr>
              <a:buFont typeface="Arial" pitchFamily="34" charset="0"/>
              <a:buChar char="•"/>
            </a:pPr>
            <a:r>
              <a:rPr lang="en-US" dirty="0" smtClean="0"/>
              <a:t> Trump </a:t>
            </a:r>
            <a:r>
              <a:rPr lang="en-US" dirty="0" smtClean="0"/>
              <a:t>understands that America as a whole has been the loser. </a:t>
            </a:r>
            <a:endParaRPr lang="en-US" dirty="0" smtClean="0"/>
          </a:p>
          <a:p>
            <a:pPr>
              <a:buFont typeface="Arial" pitchFamily="34" charset="0"/>
              <a:buChar char="•"/>
            </a:pPr>
            <a:endParaRPr lang="en-US" dirty="0" smtClean="0"/>
          </a:p>
          <a:p>
            <a:pPr>
              <a:buFont typeface="Arial" pitchFamily="34" charset="0"/>
              <a:buChar char="•"/>
            </a:pPr>
            <a:r>
              <a:rPr lang="en-US" dirty="0" smtClean="0"/>
              <a:t> Trump </a:t>
            </a:r>
            <a:r>
              <a:rPr lang="en-US" dirty="0" smtClean="0"/>
              <a:t>is determined to make America the winner. </a:t>
            </a:r>
            <a:r>
              <a:rPr lang="en-US" b="1" dirty="0" smtClean="0"/>
              <a:t>The best outcome, however, assuming the world can avoid the horrors of a global war, would be a collapse of currencies and a natural return to the gold standard and market-enforced balanced trade</a:t>
            </a:r>
            <a:r>
              <a:rPr lang="en-US" b="1" dirty="0" smtClean="0"/>
              <a:t>.</a:t>
            </a:r>
            <a:endParaRPr lang="en-US"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457200" y="361950"/>
            <a:ext cx="8077200" cy="3939540"/>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b="1" dirty="0" smtClean="0">
                <a:ea typeface="Calibri" pitchFamily="34" charset="0"/>
                <a:cs typeface="Times New Roman" pitchFamily="18" charset="0"/>
              </a:rPr>
              <a:t>SOMETHING TO THINK ABOUT</a:t>
            </a:r>
            <a:endParaRPr kumimoji="0" lang="en-US" sz="2000" b="1" i="0" u="none" strike="noStrike" cap="none" normalizeH="0" baseline="0" dirty="0" smtClean="0">
              <a:ln>
                <a:noFill/>
              </a:ln>
              <a:solidFill>
                <a:schemeClr val="tx1"/>
              </a:solidFill>
              <a:effectLst/>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a:buFont typeface="Arial" pitchFamily="34" charset="0"/>
              <a:buChar char="•"/>
            </a:pPr>
            <a:r>
              <a:rPr lang="en-US" dirty="0" smtClean="0"/>
              <a:t> At </a:t>
            </a:r>
            <a:r>
              <a:rPr lang="en-US" dirty="0" smtClean="0"/>
              <a:t>$3,200/ oz, gold represents 12.4% of the Fed's assets, which is below the 12.9% reading recorded at the end of 1971, when gold traded at $37.40/oz.  </a:t>
            </a:r>
            <a:endParaRPr lang="en-US" dirty="0" smtClean="0"/>
          </a:p>
          <a:p>
            <a:pPr>
              <a:buFont typeface="Arial" pitchFamily="34" charset="0"/>
              <a:buChar char="•"/>
            </a:pPr>
            <a:endParaRPr lang="en-US" dirty="0" smtClean="0"/>
          </a:p>
          <a:p>
            <a:pPr>
              <a:buFont typeface="Arial" pitchFamily="34" charset="0"/>
              <a:buChar char="•"/>
            </a:pPr>
            <a:r>
              <a:rPr lang="en-US" dirty="0" smtClean="0"/>
              <a:t> It </a:t>
            </a:r>
            <a:r>
              <a:rPr lang="en-US" dirty="0" smtClean="0"/>
              <a:t>is still cheap in U.S. terms. Non-U.S. institutions in particular are figuring out that gold, with a total market value of $22.4 trillion, is one of few asset classes able to absorb safe-haven /lows and provide diversification away from Treasury bonds. </a:t>
            </a:r>
            <a:endParaRPr lang="en-US" dirty="0" smtClean="0"/>
          </a:p>
          <a:p>
            <a:pPr>
              <a:buFont typeface="Arial" pitchFamily="34" charset="0"/>
              <a:buChar char="•"/>
            </a:pPr>
            <a:endParaRPr lang="en-US" dirty="0" smtClean="0"/>
          </a:p>
          <a:p>
            <a:pPr>
              <a:buFont typeface="Arial" pitchFamily="34" charset="0"/>
              <a:buChar char="•"/>
            </a:pPr>
            <a:r>
              <a:rPr lang="en-US" dirty="0" smtClean="0"/>
              <a:t> As </a:t>
            </a:r>
            <a:r>
              <a:rPr lang="en-US" dirty="0" smtClean="0"/>
              <a:t>gold reenters the global financial system as the preeminent international reserve asset, the only entities able to do QE will be the gold miners</a:t>
            </a:r>
            <a:r>
              <a:rPr lang="en-US" dirty="0" smtClean="0"/>
              <a:t>.</a:t>
            </a:r>
            <a:endParaRPr lang="en-US"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p:cNvSpPr/>
          <p:nvPr/>
        </p:nvSpPr>
        <p:spPr>
          <a:xfrm>
            <a:off x="609840" y="235918"/>
            <a:ext cx="8534160" cy="472291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spcBef>
                <a:spcPts val="601"/>
              </a:spcBef>
            </a:pPr>
            <a:r>
              <a:rPr lang="en-US" sz="2400" b="1" strike="noStrike" spc="-1" dirty="0" smtClean="0">
                <a:solidFill>
                  <a:srgbClr val="FFFFFF"/>
                </a:solidFill>
                <a:latin typeface="Century Gothic"/>
                <a:ea typeface="Microsoft YaHei"/>
              </a:rPr>
              <a:t>AGENDA</a:t>
            </a:r>
          </a:p>
          <a:p>
            <a:pPr>
              <a:lnSpc>
                <a:spcPct val="100000"/>
              </a:lnSpc>
              <a:spcBef>
                <a:spcPts val="601"/>
              </a:spcBef>
            </a:pPr>
            <a:endParaRPr lang="en-US" b="0" strike="noStrike" spc="-1" dirty="0" smtClean="0">
              <a:solidFill>
                <a:srgbClr val="000000"/>
              </a:solidFill>
              <a:latin typeface="Arial"/>
            </a:endParaRPr>
          </a:p>
          <a:p>
            <a:pPr>
              <a:lnSpc>
                <a:spcPct val="100000"/>
              </a:lnSpc>
              <a:spcBef>
                <a:spcPts val="601"/>
              </a:spcBef>
            </a:pPr>
            <a:r>
              <a:rPr lang="en-US" sz="1400" b="1" spc="-1" dirty="0" smtClean="0">
                <a:latin typeface="Arial"/>
              </a:rPr>
              <a:t>MIRAN’S ROADMAP</a:t>
            </a:r>
          </a:p>
          <a:p>
            <a:pPr marL="457200">
              <a:lnSpc>
                <a:spcPct val="100000"/>
              </a:lnSpc>
            </a:pPr>
            <a:r>
              <a:rPr lang="en-US" sz="1100" b="1" spc="-1" dirty="0" smtClean="0"/>
              <a:t>CURRENCY DEVALUATION</a:t>
            </a:r>
          </a:p>
          <a:p>
            <a:pPr>
              <a:lnSpc>
                <a:spcPct val="100000"/>
              </a:lnSpc>
              <a:spcBef>
                <a:spcPts val="601"/>
              </a:spcBef>
            </a:pPr>
            <a:r>
              <a:rPr lang="en-US" sz="1400" b="1" spc="-1" dirty="0" smtClean="0">
                <a:solidFill>
                  <a:srgbClr val="FFFFFF"/>
                </a:solidFill>
                <a:latin typeface="Arial" pitchFamily="34" charset="0"/>
                <a:ea typeface="Microsoft YaHei"/>
                <a:cs typeface="Arial" pitchFamily="34" charset="0"/>
              </a:rPr>
              <a:t>FIRST TO DEVALUE WINS!</a:t>
            </a:r>
          </a:p>
          <a:p>
            <a:pPr marL="457200" lvl="2">
              <a:spcBef>
                <a:spcPts val="601"/>
              </a:spcBef>
            </a:pPr>
            <a:r>
              <a:rPr lang="en-US" sz="1100" b="1" spc="-1" dirty="0" smtClean="0">
                <a:solidFill>
                  <a:srgbClr val="FFFFFF"/>
                </a:solidFill>
                <a:ea typeface="Microsoft YaHei"/>
              </a:rPr>
              <a:t>LESSONS FROM HISTORY</a:t>
            </a:r>
            <a:endParaRPr lang="en-US" sz="1400" b="1" spc="-1" dirty="0" smtClean="0">
              <a:solidFill>
                <a:srgbClr val="FFFFFF"/>
              </a:solidFill>
              <a:latin typeface="Arial" pitchFamily="34" charset="0"/>
              <a:ea typeface="Microsoft YaHei"/>
              <a:cs typeface="Arial" pitchFamily="34" charset="0"/>
            </a:endParaRPr>
          </a:p>
          <a:p>
            <a:pPr>
              <a:lnSpc>
                <a:spcPct val="100000"/>
              </a:lnSpc>
              <a:spcBef>
                <a:spcPts val="601"/>
              </a:spcBef>
            </a:pPr>
            <a:r>
              <a:rPr lang="en-US" sz="1400" b="1" spc="-1" dirty="0" smtClean="0">
                <a:solidFill>
                  <a:srgbClr val="FF0000"/>
                </a:solidFill>
                <a:latin typeface="Arial" pitchFamily="34" charset="0"/>
                <a:ea typeface="Microsoft YaHei"/>
                <a:cs typeface="Arial" pitchFamily="34" charset="0"/>
              </a:rPr>
              <a:t>TRADE WARS BECOME CURRENCY WAR</a:t>
            </a:r>
          </a:p>
          <a:p>
            <a:pPr marL="457200" lvl="2">
              <a:spcBef>
                <a:spcPts val="601"/>
              </a:spcBef>
            </a:pPr>
            <a:r>
              <a:rPr lang="en-US" sz="1100" b="1" spc="-1" dirty="0" smtClean="0">
                <a:solidFill>
                  <a:srgbClr val="FF0000"/>
                </a:solidFill>
                <a:ea typeface="Microsoft YaHei"/>
              </a:rPr>
              <a:t>WHO IS FIRST: CHINA OR THE US?</a:t>
            </a:r>
            <a:endParaRPr lang="en-US" sz="1100" b="1" spc="-1" dirty="0" smtClean="0">
              <a:solidFill>
                <a:srgbClr val="FF0000"/>
              </a:solidFill>
              <a:ea typeface="Microsoft YaHei"/>
            </a:endParaRPr>
          </a:p>
          <a:p>
            <a:pPr marL="457200" lvl="2">
              <a:spcBef>
                <a:spcPts val="601"/>
              </a:spcBef>
            </a:pPr>
            <a:r>
              <a:rPr lang="en-US" sz="1100" b="1" spc="-1" dirty="0" smtClean="0">
                <a:solidFill>
                  <a:srgbClr val="FF0000"/>
                </a:solidFill>
                <a:ea typeface="Microsoft YaHei"/>
              </a:rPr>
              <a:t>USDCNH</a:t>
            </a:r>
            <a:endParaRPr lang="en-US" sz="1100" b="1" spc="-1" dirty="0" smtClean="0">
              <a:solidFill>
                <a:srgbClr val="FF0000"/>
              </a:solidFill>
              <a:ea typeface="Microsoft YaHei"/>
            </a:endParaRPr>
          </a:p>
          <a:p>
            <a:pPr marL="457200" lvl="2">
              <a:spcBef>
                <a:spcPts val="601"/>
              </a:spcBef>
            </a:pPr>
            <a:r>
              <a:rPr lang="en-US" sz="1100" b="1" spc="-1" dirty="0" smtClean="0">
                <a:solidFill>
                  <a:srgbClr val="FF0000"/>
                </a:solidFill>
                <a:ea typeface="Microsoft YaHei"/>
              </a:rPr>
              <a:t>DXY</a:t>
            </a:r>
            <a:endParaRPr lang="en-US" sz="1400" b="1" spc="-1" dirty="0" smtClean="0">
              <a:solidFill>
                <a:srgbClr val="FF0000"/>
              </a:solidFill>
              <a:latin typeface="Arial" pitchFamily="34" charset="0"/>
              <a:ea typeface="Microsoft YaHei"/>
              <a:cs typeface="Arial" pitchFamily="34" charset="0"/>
            </a:endParaRPr>
          </a:p>
          <a:p>
            <a:pPr>
              <a:lnSpc>
                <a:spcPct val="100000"/>
              </a:lnSpc>
              <a:spcBef>
                <a:spcPts val="601"/>
              </a:spcBef>
            </a:pPr>
            <a:r>
              <a:rPr lang="en-US" sz="1400" b="1" spc="-1" dirty="0" smtClean="0">
                <a:solidFill>
                  <a:srgbClr val="FFFFFF"/>
                </a:solidFill>
                <a:latin typeface="Arial" pitchFamily="34" charset="0"/>
                <a:ea typeface="Microsoft YaHei"/>
                <a:cs typeface="Arial" pitchFamily="34" charset="0"/>
              </a:rPr>
              <a:t>NON FIAT CURRENCIES</a:t>
            </a:r>
          </a:p>
          <a:p>
            <a:pPr marL="457200" lvl="2">
              <a:spcBef>
                <a:spcPts val="601"/>
              </a:spcBef>
            </a:pPr>
            <a:r>
              <a:rPr lang="en-US" sz="1100" b="1" spc="-1" dirty="0" smtClean="0">
                <a:solidFill>
                  <a:srgbClr val="FFFFFF"/>
                </a:solidFill>
                <a:ea typeface="Microsoft YaHei"/>
              </a:rPr>
              <a:t>PRECIOUS METALS</a:t>
            </a:r>
          </a:p>
          <a:p>
            <a:pPr marL="457200" lvl="2">
              <a:spcBef>
                <a:spcPts val="601"/>
              </a:spcBef>
            </a:pPr>
            <a:r>
              <a:rPr lang="en-US" sz="1100" b="1" spc="-1" dirty="0" smtClean="0">
                <a:solidFill>
                  <a:srgbClr val="FFFFFF"/>
                </a:solidFill>
                <a:ea typeface="Microsoft YaHei"/>
              </a:rPr>
              <a:t>BLACK GOLD</a:t>
            </a:r>
          </a:p>
          <a:p>
            <a:pPr marL="457200" lvl="2">
              <a:spcBef>
                <a:spcPts val="601"/>
              </a:spcBef>
            </a:pPr>
            <a:r>
              <a:rPr lang="en-US" sz="1100" b="1" spc="-1" dirty="0" smtClean="0">
                <a:solidFill>
                  <a:srgbClr val="FFFFFF"/>
                </a:solidFill>
                <a:ea typeface="Microsoft YaHei"/>
              </a:rPr>
              <a:t>CRYPTO	</a:t>
            </a:r>
            <a:endParaRPr lang="en-US" sz="1400" b="1" spc="-1" dirty="0" smtClean="0">
              <a:solidFill>
                <a:srgbClr val="FFFFFF"/>
              </a:solidFill>
              <a:latin typeface="Arial" pitchFamily="34" charset="0"/>
              <a:ea typeface="Microsoft YaHei"/>
              <a:cs typeface="Arial" pitchFamily="34" charset="0"/>
            </a:endParaRPr>
          </a:p>
          <a:p>
            <a:pPr>
              <a:spcBef>
                <a:spcPts val="601"/>
              </a:spcBef>
            </a:pPr>
            <a:r>
              <a:rPr lang="en-US" sz="1400" b="1" strike="noStrike" spc="-1" dirty="0" smtClean="0">
                <a:solidFill>
                  <a:srgbClr val="FFFFFF"/>
                </a:solidFill>
                <a:latin typeface="Century Gothic"/>
                <a:ea typeface="Microsoft YaHei"/>
              </a:rPr>
              <a:t>CONCLUSIONS</a:t>
            </a:r>
          </a:p>
          <a:p>
            <a:r>
              <a:rPr lang="en-US" sz="1100" b="1" spc="-1" dirty="0" smtClean="0">
                <a:solidFill>
                  <a:srgbClr val="FFFFFF"/>
                </a:solidFill>
                <a:latin typeface="Century Gothic"/>
                <a:ea typeface="Microsoft YaHei"/>
              </a:rPr>
              <a:t>           THE GREAT RESET</a:t>
            </a:r>
          </a:p>
          <a:p>
            <a:pPr marL="0" lvl="2"/>
            <a:r>
              <a:rPr lang="en-US" sz="1100" b="1" spc="-1" dirty="0" smtClean="0">
                <a:solidFill>
                  <a:srgbClr val="FFFFFF"/>
                </a:solidFill>
                <a:latin typeface="Century Gothic"/>
                <a:ea typeface="Microsoft YaHei"/>
              </a:rPr>
              <a:t>           CHANGING THE GLOBAL TRADING SYSTEM</a:t>
            </a:r>
            <a:r>
              <a:rPr lang="en-US" sz="1200" b="1" strike="noStrike" spc="-1" dirty="0" smtClean="0">
                <a:solidFill>
                  <a:srgbClr val="FFFFFF"/>
                </a:solidFill>
                <a:latin typeface="Century Gothic"/>
                <a:ea typeface="Microsoft YaHei"/>
              </a:rPr>
              <a:t>	</a:t>
            </a:r>
            <a:endParaRPr lang="en-US" sz="1200" b="0" strike="noStrike" spc="-1" dirty="0" smtClean="0">
              <a:solidFill>
                <a:srgbClr val="000000"/>
              </a:solidFill>
              <a:latin typeface="Arial"/>
            </a:endParaRPr>
          </a:p>
          <a:p>
            <a:pPr>
              <a:lnSpc>
                <a:spcPct val="100000"/>
              </a:lnSpc>
              <a:spcBef>
                <a:spcPts val="601"/>
              </a:spcBef>
            </a:pPr>
            <a:endParaRPr lang="en-US" sz="800" b="0" strike="noStrike" spc="-1" dirty="0">
              <a:solidFill>
                <a:srgbClr val="000000"/>
              </a:solidFill>
              <a:latin typeface="Arial"/>
            </a:endParaRPr>
          </a:p>
        </p:txBody>
      </p:sp>
      <p:pic>
        <p:nvPicPr>
          <p:cNvPr id="3" name="Picture 1"/>
          <p:cNvPicPr>
            <a:picLocks noChangeAspect="1" noChangeArrowheads="1"/>
          </p:cNvPicPr>
          <p:nvPr/>
        </p:nvPicPr>
        <p:blipFill>
          <a:blip r:embed="rId2" cstate="print"/>
          <a:srcRect/>
          <a:stretch>
            <a:fillRect/>
          </a:stretch>
        </p:blipFill>
        <p:spPr bwMode="auto">
          <a:xfrm>
            <a:off x="4876800" y="1428750"/>
            <a:ext cx="4148661" cy="2333577"/>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457200" y="69566"/>
            <a:ext cx="8077200" cy="4524315"/>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r>
              <a:rPr lang="en-US" sz="2400" b="1" dirty="0" smtClean="0"/>
              <a:t>WHO IS FIRST: CHINA OR THE US?</a:t>
            </a:r>
          </a:p>
          <a:p>
            <a:pPr>
              <a:buFont typeface="Arial" pitchFamily="34" charset="0"/>
              <a:buChar char="•"/>
            </a:pPr>
            <a:endParaRPr lang="en-US" dirty="0" smtClean="0"/>
          </a:p>
          <a:p>
            <a:pPr>
              <a:buFont typeface="Arial" pitchFamily="34" charset="0"/>
              <a:buChar char="•"/>
            </a:pPr>
            <a:r>
              <a:rPr lang="en-US" dirty="0" smtClean="0"/>
              <a:t> </a:t>
            </a:r>
            <a:r>
              <a:rPr lang="en-US" dirty="0" smtClean="0"/>
              <a:t>When will Beijing devalue </a:t>
            </a:r>
            <a:r>
              <a:rPr lang="en-US" dirty="0" smtClean="0"/>
              <a:t>the </a:t>
            </a:r>
            <a:r>
              <a:rPr lang="en-US" dirty="0" err="1" smtClean="0"/>
              <a:t>yuan</a:t>
            </a:r>
            <a:r>
              <a:rPr lang="en-US" dirty="0" smtClean="0"/>
              <a:t> — and by how much — is a matter of great concern. </a:t>
            </a:r>
            <a:endParaRPr lang="en-US" dirty="0" smtClean="0"/>
          </a:p>
          <a:p>
            <a:pPr>
              <a:buFont typeface="Arial" pitchFamily="34" charset="0"/>
              <a:buChar char="•"/>
            </a:pPr>
            <a:endParaRPr lang="en-US" dirty="0" smtClean="0"/>
          </a:p>
          <a:p>
            <a:pPr>
              <a:buFont typeface="Arial" pitchFamily="34" charset="0"/>
              <a:buChar char="•"/>
            </a:pPr>
            <a:r>
              <a:rPr lang="en-US" dirty="0" smtClean="0"/>
              <a:t> Its </a:t>
            </a:r>
            <a:r>
              <a:rPr lang="en-US" dirty="0" smtClean="0"/>
              <a:t>actions could ignite a global currency war and exacerbate fears of capital outflow from emerging markets</a:t>
            </a:r>
            <a:r>
              <a:rPr lang="en-US" dirty="0" smtClean="0"/>
              <a:t>.</a:t>
            </a:r>
          </a:p>
          <a:p>
            <a:pPr>
              <a:buFont typeface="Arial" pitchFamily="34" charset="0"/>
              <a:buChar char="•"/>
            </a:pPr>
            <a:endParaRPr lang="en-US" dirty="0" smtClean="0"/>
          </a:p>
          <a:p>
            <a:pPr>
              <a:buFont typeface="Arial" pitchFamily="34" charset="0"/>
              <a:buChar char="•"/>
            </a:pPr>
            <a:r>
              <a:rPr lang="en-US" dirty="0" smtClean="0"/>
              <a:t> The </a:t>
            </a:r>
            <a:r>
              <a:rPr lang="en-US" dirty="0" smtClean="0"/>
              <a:t>People’s Bank of China is signaling a willingness to weaken the RMB, but on its own terms. </a:t>
            </a:r>
            <a:r>
              <a:rPr lang="en-US" dirty="0" smtClean="0"/>
              <a:t>Currently the central </a:t>
            </a:r>
            <a:r>
              <a:rPr lang="en-US" dirty="0" smtClean="0"/>
              <a:t>bank </a:t>
            </a:r>
            <a:r>
              <a:rPr lang="en-US" dirty="0" smtClean="0"/>
              <a:t>sets </a:t>
            </a:r>
            <a:r>
              <a:rPr lang="en-US" dirty="0" smtClean="0"/>
              <a:t>its daily reference rate at above 7.20 per dollar, a psychologically important level that had not been breached since September 2023, even as the greenback fell against other major currencies. </a:t>
            </a:r>
            <a:endParaRPr lang="en-US" dirty="0" smtClean="0"/>
          </a:p>
          <a:p>
            <a:pPr>
              <a:buFont typeface="Arial" pitchFamily="34" charset="0"/>
              <a:buChar char="•"/>
            </a:pPr>
            <a:endParaRPr lang="en-US" dirty="0" smtClean="0"/>
          </a:p>
          <a:p>
            <a:pPr>
              <a:buFont typeface="Arial" pitchFamily="34" charset="0"/>
              <a:buChar char="•"/>
            </a:pPr>
            <a:r>
              <a:rPr lang="en-US" dirty="0" smtClean="0"/>
              <a:t> Meanwhile</a:t>
            </a:r>
            <a:r>
              <a:rPr lang="en-US" dirty="0" smtClean="0"/>
              <a:t>, the PBOC has asked state banks to reduce dollar purchases to avoid steep declines in the Yuan.</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457200" y="209550"/>
            <a:ext cx="8077200" cy="5632311"/>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r>
              <a:rPr lang="en-US" sz="2400" b="1" dirty="0" smtClean="0"/>
              <a:t>WHO IS FIRST: CHINA OR THE US?</a:t>
            </a:r>
          </a:p>
          <a:p>
            <a:pPr>
              <a:buFont typeface="Arial" pitchFamily="34" charset="0"/>
              <a:buChar char="•"/>
            </a:pPr>
            <a:endParaRPr lang="en-US" dirty="0" smtClean="0"/>
          </a:p>
          <a:p>
            <a:pPr>
              <a:buFont typeface="Arial" pitchFamily="34" charset="0"/>
              <a:buChar char="•"/>
            </a:pPr>
            <a:r>
              <a:rPr lang="en-US" dirty="0" smtClean="0"/>
              <a:t> One way to think about China’s currency policy is its fiscal stance. Unless Beijing brings out the stimulus bazooka, devaluing the Yuan might be the most expedient option to avert further economic downturn</a:t>
            </a:r>
            <a:r>
              <a:rPr lang="en-US" dirty="0" smtClean="0"/>
              <a:t>.</a:t>
            </a:r>
          </a:p>
          <a:p>
            <a:pPr>
              <a:buFont typeface="Arial" pitchFamily="34" charset="0"/>
              <a:buChar char="•"/>
            </a:pPr>
            <a:endParaRPr lang="en-US" dirty="0" smtClean="0"/>
          </a:p>
          <a:p>
            <a:pPr>
              <a:buFont typeface="Arial" pitchFamily="34" charset="0"/>
              <a:buChar char="•"/>
            </a:pPr>
            <a:r>
              <a:rPr lang="en-US" dirty="0" smtClean="0"/>
              <a:t> Trump’s </a:t>
            </a:r>
            <a:r>
              <a:rPr lang="en-US" dirty="0" smtClean="0"/>
              <a:t>punitive tariffs will hurt. In the December quarter, net exports contributed to 46% of China’s total economic expansion. As a result of this trade shock, the economy might grow by only 2% this year, the lowest since late 1970s, according to Barclays PLC</a:t>
            </a:r>
            <a:r>
              <a:rPr lang="en-US" dirty="0" smtClean="0"/>
              <a:t>.</a:t>
            </a:r>
          </a:p>
          <a:p>
            <a:pPr>
              <a:buFont typeface="Arial" pitchFamily="34" charset="0"/>
              <a:buChar char="•"/>
            </a:pPr>
            <a:endParaRPr lang="en-US" dirty="0" smtClean="0"/>
          </a:p>
          <a:p>
            <a:pPr>
              <a:buFont typeface="Arial" pitchFamily="34" charset="0"/>
              <a:buChar char="•"/>
            </a:pPr>
            <a:r>
              <a:rPr lang="en-US" dirty="0" smtClean="0"/>
              <a:t> For </a:t>
            </a:r>
            <a:r>
              <a:rPr lang="en-US" dirty="0" smtClean="0"/>
              <a:t>now, </a:t>
            </a:r>
            <a:r>
              <a:rPr lang="en-US" dirty="0" smtClean="0"/>
              <a:t>Yuan </a:t>
            </a:r>
            <a:r>
              <a:rPr lang="en-US" dirty="0" smtClean="0"/>
              <a:t>traders can </a:t>
            </a:r>
            <a:r>
              <a:rPr lang="en-US" dirty="0" smtClean="0"/>
              <a:t>likely expect </a:t>
            </a:r>
            <a:r>
              <a:rPr lang="en-US" dirty="0" smtClean="0"/>
              <a:t>some calm. That no major stimulus has been announced doesn’t mean it won’t come. After all, it takes time to put together a big package. To hit the 5% growth target, Beijing will need to roll out another 12 trillion Chinese </a:t>
            </a:r>
            <a:r>
              <a:rPr lang="en-US" dirty="0" err="1" smtClean="0"/>
              <a:t>yuan</a:t>
            </a:r>
            <a:r>
              <a:rPr lang="en-US" dirty="0" smtClean="0"/>
              <a:t> ($1.6 trillion), or 8.6% of gross domestic product, the bank reckons. At the National People’s Congress in March, China already raised its broad budget deficit to 8% of GDP, versus 6.6% last year. In recent weeks, top officials have said the government has ample room for more fiscal easing.</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457200" y="223451"/>
            <a:ext cx="8077200" cy="3970318"/>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r>
              <a:rPr lang="en-US" sz="2400" b="1" dirty="0" smtClean="0"/>
              <a:t>WHO IS FIRST: CHINA OR THE US?</a:t>
            </a:r>
          </a:p>
          <a:p>
            <a:pPr>
              <a:buFont typeface="Arial" pitchFamily="34" charset="0"/>
              <a:buChar char="•"/>
            </a:pPr>
            <a:endParaRPr lang="en-US" dirty="0" smtClean="0"/>
          </a:p>
          <a:p>
            <a:pPr>
              <a:buFont typeface="Arial" pitchFamily="34" charset="0"/>
              <a:buChar char="•"/>
            </a:pPr>
            <a:r>
              <a:rPr lang="en-US" dirty="0" smtClean="0"/>
              <a:t> This tranquility may be broken, however, if China can’t come up with a concrete fiscal figure by the Politburo meeting in July, when top politicians set out economic priorities for the rest of the year. Monetary tools may have to be deployed instead. In this case, the </a:t>
            </a:r>
            <a:r>
              <a:rPr lang="en-US" dirty="0" smtClean="0"/>
              <a:t>Yuan </a:t>
            </a:r>
            <a:r>
              <a:rPr lang="en-US" dirty="0" smtClean="0"/>
              <a:t>might trend toward 9 per dollar from the current 7.3 to offset Trump’s tariffs, estimates Barclays</a:t>
            </a:r>
            <a:r>
              <a:rPr lang="en-US" dirty="0" smtClean="0"/>
              <a:t>.</a:t>
            </a:r>
          </a:p>
          <a:p>
            <a:pPr>
              <a:buFont typeface="Arial" pitchFamily="34" charset="0"/>
              <a:buChar char="•"/>
            </a:pPr>
            <a:endParaRPr lang="en-US" dirty="0" smtClean="0"/>
          </a:p>
          <a:p>
            <a:pPr>
              <a:buFont typeface="Arial" pitchFamily="34" charset="0"/>
              <a:buChar char="•"/>
            </a:pPr>
            <a:r>
              <a:rPr lang="en-US" dirty="0" smtClean="0"/>
              <a:t> While </a:t>
            </a:r>
            <a:r>
              <a:rPr lang="en-US" dirty="0" smtClean="0"/>
              <a:t>Barclays’s 20% downside sounds alarming, intuitively, it makes sense. The RMB weakened as much as 10% in 2018, when the U.S. raised its average tariff rate by less than 20%. Now, Chinese exporters on average face 135% levies. The </a:t>
            </a:r>
            <a:r>
              <a:rPr lang="en-US" dirty="0" err="1" smtClean="0"/>
              <a:t>yuan</a:t>
            </a:r>
            <a:r>
              <a:rPr lang="en-US" dirty="0" smtClean="0"/>
              <a:t> is roughly flat against the greenback this year.</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457200" y="361952"/>
            <a:ext cx="8077200" cy="3693319"/>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r>
              <a:rPr lang="en-US" sz="2400" b="1" dirty="0" smtClean="0"/>
              <a:t>WHO IS FIRST: CHINA OR THE US?</a:t>
            </a:r>
          </a:p>
          <a:p>
            <a:pPr>
              <a:buFont typeface="Arial" pitchFamily="34" charset="0"/>
              <a:buChar char="•"/>
            </a:pPr>
            <a:endParaRPr lang="en-US" dirty="0" smtClean="0"/>
          </a:p>
          <a:p>
            <a:pPr>
              <a:buFont typeface="Arial" pitchFamily="34" charset="0"/>
              <a:buChar char="•"/>
            </a:pPr>
            <a:r>
              <a:rPr lang="en-US" dirty="0" smtClean="0"/>
              <a:t> To </a:t>
            </a:r>
            <a:r>
              <a:rPr lang="en-US" dirty="0" smtClean="0"/>
              <a:t>be sure, economists are making various assumptions to reach their price targets. Barclays, for instance, assumes a fiscal multiplier of 0.3, so every percentage point increase in budget deficit gives only 0.3% boost to growth. Morgan Stanley, on the other hand, is more generous, seeing a 0.5% lift. What they do agree on, however, is that Beijing will stick to its growth target, one way or another</a:t>
            </a:r>
            <a:r>
              <a:rPr lang="en-US" dirty="0" smtClean="0"/>
              <a:t>.</a:t>
            </a:r>
          </a:p>
          <a:p>
            <a:pPr>
              <a:buFont typeface="Arial" pitchFamily="34" charset="0"/>
              <a:buChar char="•"/>
            </a:pPr>
            <a:endParaRPr lang="en-US" dirty="0" smtClean="0"/>
          </a:p>
          <a:p>
            <a:pPr>
              <a:buFont typeface="Arial" pitchFamily="34" charset="0"/>
              <a:buChar char="•"/>
            </a:pPr>
            <a:r>
              <a:rPr lang="en-US" dirty="0" smtClean="0"/>
              <a:t> Calling </a:t>
            </a:r>
            <a:r>
              <a:rPr lang="en-US" dirty="0" smtClean="0"/>
              <a:t>Trump’s tariff escalations a "joke,” China has vowed to "fight to the end.” That means every tool is on the table, including the currency. </a:t>
            </a:r>
            <a:endParaRPr lang="en-US" dirty="0" smtClean="0"/>
          </a:p>
          <a:p>
            <a:endParaRPr lang="en-US" dirty="0" smtClean="0"/>
          </a:p>
          <a:p>
            <a:pPr>
              <a:buFont typeface="Arial" pitchFamily="34" charset="0"/>
              <a:buChar char="•"/>
            </a:pPr>
            <a:r>
              <a:rPr lang="en-US" dirty="0" smtClean="0"/>
              <a:t> </a:t>
            </a:r>
            <a:r>
              <a:rPr lang="en-US" dirty="0" smtClean="0"/>
              <a:t>Be prepare!</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ord's DeskTop - 04-17-25- USDCNH - Daily.png"/>
          <p:cNvPicPr>
            <a:picLocks noChangeAspect="1"/>
          </p:cNvPicPr>
          <p:nvPr/>
        </p:nvPicPr>
        <p:blipFill>
          <a:blip r:embed="rId2" cstate="print"/>
          <a:stretch>
            <a:fillRect/>
          </a:stretch>
        </p:blipFill>
        <p:spPr>
          <a:xfrm>
            <a:off x="1066800" y="133350"/>
            <a:ext cx="7349641" cy="4821007"/>
          </a:xfrm>
          <a:prstGeom prst="rect">
            <a:avLst/>
          </a:prstGeom>
        </p:spPr>
      </p:pic>
      <p:sp>
        <p:nvSpPr>
          <p:cNvPr id="3" name="TextBox 2"/>
          <p:cNvSpPr txBox="1"/>
          <p:nvPr/>
        </p:nvSpPr>
        <p:spPr>
          <a:xfrm>
            <a:off x="7543800" y="742950"/>
            <a:ext cx="505267" cy="369332"/>
          </a:xfrm>
          <a:prstGeom prst="rect">
            <a:avLst/>
          </a:prstGeom>
          <a:noFill/>
        </p:spPr>
        <p:txBody>
          <a:bodyPr wrap="none" rtlCol="0">
            <a:spAutoFit/>
          </a:bodyPr>
          <a:lstStyle/>
          <a:p>
            <a:r>
              <a:rPr lang="en-US" dirty="0" smtClean="0">
                <a:solidFill>
                  <a:schemeClr val="bg1"/>
                </a:solidFill>
              </a:rPr>
              <a:t>7.2</a:t>
            </a:r>
            <a:endParaRPr lang="en-US"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WDMYCLOUD\Public\Shared Pictures\6-MATASII\MASTERS\globe1100-768x720.png"/>
          <p:cNvPicPr>
            <a:picLocks noChangeAspect="1" noChangeArrowheads="1"/>
          </p:cNvPicPr>
          <p:nvPr/>
        </p:nvPicPr>
        <p:blipFill>
          <a:blip r:embed="rId2" cstate="print"/>
          <a:srcRect/>
          <a:stretch>
            <a:fillRect/>
          </a:stretch>
        </p:blipFill>
        <p:spPr bwMode="auto">
          <a:xfrm>
            <a:off x="533400" y="1047750"/>
            <a:ext cx="3901440" cy="3657600"/>
          </a:xfrm>
          <a:prstGeom prst="rect">
            <a:avLst/>
          </a:prstGeom>
          <a:noFill/>
        </p:spPr>
      </p:pic>
      <p:sp>
        <p:nvSpPr>
          <p:cNvPr id="5" name="TextBox 4"/>
          <p:cNvSpPr txBox="1"/>
          <p:nvPr/>
        </p:nvSpPr>
        <p:spPr>
          <a:xfrm>
            <a:off x="1143000" y="285750"/>
            <a:ext cx="6858000" cy="523220"/>
          </a:xfrm>
          <a:prstGeom prst="rect">
            <a:avLst/>
          </a:prstGeom>
          <a:noFill/>
        </p:spPr>
        <p:txBody>
          <a:bodyPr wrap="square" rtlCol="0">
            <a:spAutoFit/>
            <a:scene3d>
              <a:camera prst="orthographicFront">
                <a:rot lat="0" lon="0" rev="0"/>
              </a:camera>
              <a:lightRig rig="contrasting" dir="t">
                <a:rot lat="0" lon="0" rev="4500000"/>
              </a:lightRig>
            </a:scene3d>
            <a:sp3d extrusionH="57150" contourW="6350" prstMaterial="metal">
              <a:bevelT w="127000" h="31750" prst="relaxedInset"/>
              <a:contourClr>
                <a:schemeClr val="accent1">
                  <a:shade val="75000"/>
                </a:schemeClr>
              </a:contourClr>
            </a:sp3d>
          </a:bodyPr>
          <a:lstStyle/>
          <a:p>
            <a:pPr algn="ctr"/>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INVESTMENT THEMES: 2025 Q2 UPDATE</a:t>
            </a:r>
          </a:p>
        </p:txBody>
      </p:sp>
      <p:pic>
        <p:nvPicPr>
          <p:cNvPr id="6" name="Picture 4" descr="Info Workflow 1"/>
          <p:cNvPicPr>
            <a:picLocks noChangeAspect="1" noChangeArrowheads="1"/>
          </p:cNvPicPr>
          <p:nvPr/>
        </p:nvPicPr>
        <p:blipFill>
          <a:blip r:embed="rId3" cstate="print"/>
          <a:srcRect/>
          <a:stretch>
            <a:fillRect/>
          </a:stretch>
        </p:blipFill>
        <p:spPr bwMode="auto">
          <a:xfrm>
            <a:off x="4876800" y="1352550"/>
            <a:ext cx="3429000" cy="2631895"/>
          </a:xfrm>
          <a:prstGeom prst="rect">
            <a:avLst/>
          </a:prstGeom>
          <a:noFill/>
        </p:spPr>
      </p:pic>
      <p:sp>
        <p:nvSpPr>
          <p:cNvPr id="8" name="Rectangle 7"/>
          <p:cNvSpPr/>
          <p:nvPr/>
        </p:nvSpPr>
        <p:spPr>
          <a:xfrm>
            <a:off x="685800" y="4552950"/>
            <a:ext cx="8001000" cy="369332"/>
          </a:xfrm>
          <a:prstGeom prst="rect">
            <a:avLst/>
          </a:prstGeom>
        </p:spPr>
        <p:txBody>
          <a:bodyPr wrap="square">
            <a:spAutoFit/>
          </a:bodyPr>
          <a:lstStyle/>
          <a:p>
            <a:r>
              <a:rPr lang="en-US" b="1" i="1" dirty="0" smtClean="0"/>
              <a:t>“Expect the best. Prepare for the worst. Capitalize on what comes!”</a:t>
            </a:r>
            <a:endParaRPr lang="en-US" b="1" i="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61950"/>
            <a:ext cx="5029200" cy="4185761"/>
          </a:xfrm>
          <a:prstGeom prst="rect">
            <a:avLst/>
          </a:prstGeom>
        </p:spPr>
        <p:txBody>
          <a:bodyPr wrap="square">
            <a:spAutoFit/>
          </a:bodyPr>
          <a:lstStyle/>
          <a:p>
            <a:pPr fontAlgn="base"/>
            <a:r>
              <a:rPr lang="en-US" sz="2400" b="1" dirty="0" smtClean="0"/>
              <a:t>CHINA - USDCNH</a:t>
            </a:r>
            <a:r>
              <a:rPr lang="en-US" sz="2400" dirty="0" smtClean="0"/>
              <a:t> </a:t>
            </a:r>
          </a:p>
          <a:p>
            <a:pPr fontAlgn="base"/>
            <a:endParaRPr lang="en-US" dirty="0" smtClean="0"/>
          </a:p>
          <a:p>
            <a:pPr fontAlgn="base"/>
            <a:r>
              <a:rPr lang="en-US" sz="1600" dirty="0" smtClean="0"/>
              <a:t>Implied volatilities are climbing, but haven’t yet reached the levels seen just before the US elections in November, which suggests traders have room to build USD/CNH exposure. Indeed, the volatility curve looks set to go inverted which is a signal that extreme currency moves are expected. </a:t>
            </a:r>
          </a:p>
          <a:p>
            <a:pPr fontAlgn="base"/>
            <a:endParaRPr lang="en-US" sz="1600" dirty="0" smtClean="0"/>
          </a:p>
          <a:p>
            <a:pPr fontAlgn="base"/>
            <a:r>
              <a:rPr lang="en-US" sz="1600" dirty="0" smtClean="0"/>
              <a:t>Of course, China hinting at devaluation is a huge risk: China has $60 trillion in deposits, 3x more than the US. If this capital starts to flee, it will have catastrophic consequences. In 2015/16 we saw this, and it started the great move in </a:t>
            </a:r>
            <a:r>
              <a:rPr lang="en-US" sz="1600" dirty="0" err="1" smtClean="0"/>
              <a:t>bitcoin</a:t>
            </a:r>
            <a:r>
              <a:rPr lang="en-US" sz="1600" dirty="0" smtClean="0"/>
              <a:t> from $200 to $20,000</a:t>
            </a:r>
            <a:endParaRPr lang="en-US" sz="1600" dirty="0"/>
          </a:p>
        </p:txBody>
      </p:sp>
      <p:sp>
        <p:nvSpPr>
          <p:cNvPr id="3" name="Rectangle 2"/>
          <p:cNvSpPr/>
          <p:nvPr/>
        </p:nvSpPr>
        <p:spPr>
          <a:xfrm>
            <a:off x="5867400" y="3181350"/>
            <a:ext cx="2971800" cy="861774"/>
          </a:xfrm>
          <a:prstGeom prst="rect">
            <a:avLst/>
          </a:prstGeom>
        </p:spPr>
        <p:txBody>
          <a:bodyPr wrap="square">
            <a:spAutoFit/>
          </a:bodyPr>
          <a:lstStyle/>
          <a:p>
            <a:r>
              <a:rPr lang="en-US" dirty="0" smtClean="0"/>
              <a:t> </a:t>
            </a:r>
            <a:r>
              <a:rPr lang="en-US" sz="1600" dirty="0" smtClean="0"/>
              <a:t>The PBOC Yuan</a:t>
            </a:r>
            <a:r>
              <a:rPr lang="en-US" sz="1600" b="1" dirty="0" smtClean="0"/>
              <a:t> fixing was above 7.2/USD for the first time since September 2023.</a:t>
            </a:r>
            <a:endParaRPr lang="en-US" sz="1600" dirty="0"/>
          </a:p>
        </p:txBody>
      </p:sp>
      <p:pic>
        <p:nvPicPr>
          <p:cNvPr id="2050" name="Picture 2" descr="https://assets.zerohedge.com/s3fs-public/styles/inline_image_mobile/public/inline-images/bfm1E36_0.jpg?itok=ecvy5bZC"/>
          <p:cNvPicPr>
            <a:picLocks noChangeAspect="1" noChangeArrowheads="1"/>
          </p:cNvPicPr>
          <p:nvPr/>
        </p:nvPicPr>
        <p:blipFill>
          <a:blip r:embed="rId2" cstate="print"/>
          <a:srcRect/>
          <a:stretch>
            <a:fillRect/>
          </a:stretch>
        </p:blipFill>
        <p:spPr bwMode="auto">
          <a:xfrm>
            <a:off x="5715000" y="1428750"/>
            <a:ext cx="3018486" cy="17145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rd's DeskTop - 04-21-25- DXY - MONTHLY-2.png"/>
          <p:cNvPicPr>
            <a:picLocks noChangeAspect="1"/>
          </p:cNvPicPr>
          <p:nvPr/>
        </p:nvPicPr>
        <p:blipFill>
          <a:blip r:embed="rId2" cstate="print"/>
          <a:stretch>
            <a:fillRect/>
          </a:stretch>
        </p:blipFill>
        <p:spPr>
          <a:xfrm>
            <a:off x="304800" y="361950"/>
            <a:ext cx="8686800" cy="4372356"/>
          </a:xfrm>
          <a:prstGeom prst="rect">
            <a:avLst/>
          </a:prstGeom>
        </p:spPr>
      </p:pic>
      <p:cxnSp>
        <p:nvCxnSpPr>
          <p:cNvPr id="7" name="Straight Connector 6"/>
          <p:cNvCxnSpPr/>
          <p:nvPr/>
        </p:nvCxnSpPr>
        <p:spPr>
          <a:xfrm>
            <a:off x="6172200" y="2190750"/>
            <a:ext cx="990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ord's DeskTop - 04-17-25- DXY - DAILY.png"/>
          <p:cNvPicPr>
            <a:picLocks noChangeAspect="1"/>
          </p:cNvPicPr>
          <p:nvPr/>
        </p:nvPicPr>
        <p:blipFill>
          <a:blip r:embed="rId2" cstate="print"/>
          <a:stretch>
            <a:fillRect/>
          </a:stretch>
        </p:blipFill>
        <p:spPr>
          <a:xfrm>
            <a:off x="762000" y="133350"/>
            <a:ext cx="7957601" cy="4845153"/>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p:cNvSpPr/>
          <p:nvPr/>
        </p:nvSpPr>
        <p:spPr>
          <a:xfrm>
            <a:off x="609840" y="235918"/>
            <a:ext cx="8534160" cy="472291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spcBef>
                <a:spcPts val="601"/>
              </a:spcBef>
            </a:pPr>
            <a:r>
              <a:rPr lang="en-US" sz="2400" b="1" strike="noStrike" spc="-1" dirty="0" smtClean="0">
                <a:solidFill>
                  <a:srgbClr val="FFFFFF"/>
                </a:solidFill>
                <a:latin typeface="Century Gothic"/>
                <a:ea typeface="Microsoft YaHei"/>
              </a:rPr>
              <a:t>AGENDA</a:t>
            </a:r>
          </a:p>
          <a:p>
            <a:pPr>
              <a:lnSpc>
                <a:spcPct val="100000"/>
              </a:lnSpc>
              <a:spcBef>
                <a:spcPts val="601"/>
              </a:spcBef>
            </a:pPr>
            <a:endParaRPr lang="en-US" b="0" strike="noStrike" spc="-1" dirty="0" smtClean="0">
              <a:solidFill>
                <a:srgbClr val="000000"/>
              </a:solidFill>
              <a:latin typeface="Arial"/>
            </a:endParaRPr>
          </a:p>
          <a:p>
            <a:pPr>
              <a:lnSpc>
                <a:spcPct val="100000"/>
              </a:lnSpc>
              <a:spcBef>
                <a:spcPts val="601"/>
              </a:spcBef>
            </a:pPr>
            <a:r>
              <a:rPr lang="en-US" sz="1400" b="1" spc="-1" dirty="0" smtClean="0">
                <a:latin typeface="Arial"/>
              </a:rPr>
              <a:t>MIRAN’S ROADMAP</a:t>
            </a:r>
          </a:p>
          <a:p>
            <a:pPr marL="457200">
              <a:lnSpc>
                <a:spcPct val="100000"/>
              </a:lnSpc>
            </a:pPr>
            <a:r>
              <a:rPr lang="en-US" sz="1100" b="1" spc="-1" dirty="0" smtClean="0"/>
              <a:t>CURRENCY DEVALUATION</a:t>
            </a:r>
          </a:p>
          <a:p>
            <a:pPr>
              <a:lnSpc>
                <a:spcPct val="100000"/>
              </a:lnSpc>
              <a:spcBef>
                <a:spcPts val="601"/>
              </a:spcBef>
            </a:pPr>
            <a:r>
              <a:rPr lang="en-US" sz="1400" b="1" spc="-1" dirty="0" smtClean="0">
                <a:solidFill>
                  <a:srgbClr val="FFFFFF"/>
                </a:solidFill>
                <a:latin typeface="Arial" pitchFamily="34" charset="0"/>
                <a:ea typeface="Microsoft YaHei"/>
                <a:cs typeface="Arial" pitchFamily="34" charset="0"/>
              </a:rPr>
              <a:t>FIRST TO DEVALUE WINS!</a:t>
            </a:r>
          </a:p>
          <a:p>
            <a:pPr marL="457200" lvl="2">
              <a:spcBef>
                <a:spcPts val="601"/>
              </a:spcBef>
            </a:pPr>
            <a:r>
              <a:rPr lang="en-US" sz="1100" b="1" spc="-1" dirty="0" smtClean="0">
                <a:solidFill>
                  <a:srgbClr val="FFFFFF"/>
                </a:solidFill>
                <a:ea typeface="Microsoft YaHei"/>
              </a:rPr>
              <a:t>LESSONS FROM HISTORY</a:t>
            </a:r>
            <a:endParaRPr lang="en-US" sz="1400" b="1" spc="-1" dirty="0" smtClean="0">
              <a:solidFill>
                <a:srgbClr val="FFFFFF"/>
              </a:solidFill>
              <a:latin typeface="Arial" pitchFamily="34" charset="0"/>
              <a:ea typeface="Microsoft YaHei"/>
              <a:cs typeface="Arial" pitchFamily="34" charset="0"/>
            </a:endParaRPr>
          </a:p>
          <a:p>
            <a:pPr>
              <a:lnSpc>
                <a:spcPct val="100000"/>
              </a:lnSpc>
              <a:spcBef>
                <a:spcPts val="601"/>
              </a:spcBef>
            </a:pPr>
            <a:r>
              <a:rPr lang="en-US" sz="1400" b="1" spc="-1" dirty="0" smtClean="0">
                <a:solidFill>
                  <a:srgbClr val="FFFFFF"/>
                </a:solidFill>
                <a:latin typeface="Arial" pitchFamily="34" charset="0"/>
                <a:ea typeface="Microsoft YaHei"/>
                <a:cs typeface="Arial" pitchFamily="34" charset="0"/>
              </a:rPr>
              <a:t>TRADE WARS BECOME CURRENCY WAR</a:t>
            </a:r>
          </a:p>
          <a:p>
            <a:pPr marL="457200" lvl="2">
              <a:spcBef>
                <a:spcPts val="601"/>
              </a:spcBef>
            </a:pPr>
            <a:r>
              <a:rPr lang="en-US" sz="1100" b="1" spc="-1" dirty="0" smtClean="0">
                <a:solidFill>
                  <a:srgbClr val="FFFFFF"/>
                </a:solidFill>
                <a:ea typeface="Microsoft YaHei"/>
              </a:rPr>
              <a:t>WHO IS FIRST: CHINA OR THE US?</a:t>
            </a:r>
            <a:endParaRPr lang="en-US" sz="1100" b="1" spc="-1" dirty="0" smtClean="0">
              <a:solidFill>
                <a:srgbClr val="FFFFFF"/>
              </a:solidFill>
              <a:ea typeface="Microsoft YaHei"/>
            </a:endParaRPr>
          </a:p>
          <a:p>
            <a:pPr marL="457200" lvl="2">
              <a:spcBef>
                <a:spcPts val="601"/>
              </a:spcBef>
            </a:pPr>
            <a:r>
              <a:rPr lang="en-US" sz="1100" b="1" spc="-1" dirty="0" smtClean="0">
                <a:solidFill>
                  <a:srgbClr val="FFFFFF"/>
                </a:solidFill>
                <a:ea typeface="Microsoft YaHei"/>
              </a:rPr>
              <a:t>USDCNH</a:t>
            </a:r>
            <a:endParaRPr lang="en-US" sz="1100" b="1" spc="-1" dirty="0" smtClean="0">
              <a:solidFill>
                <a:srgbClr val="FFFFFF"/>
              </a:solidFill>
              <a:ea typeface="Microsoft YaHei"/>
            </a:endParaRPr>
          </a:p>
          <a:p>
            <a:pPr marL="457200" lvl="2">
              <a:spcBef>
                <a:spcPts val="601"/>
              </a:spcBef>
            </a:pPr>
            <a:r>
              <a:rPr lang="en-US" sz="1100" b="1" spc="-1" dirty="0" smtClean="0">
                <a:solidFill>
                  <a:srgbClr val="FFFFFF"/>
                </a:solidFill>
                <a:ea typeface="Microsoft YaHei"/>
              </a:rPr>
              <a:t>DXY</a:t>
            </a:r>
            <a:endParaRPr lang="en-US" sz="1400" b="1" spc="-1" dirty="0" smtClean="0">
              <a:solidFill>
                <a:srgbClr val="FFFFFF"/>
              </a:solidFill>
              <a:latin typeface="Arial" pitchFamily="34" charset="0"/>
              <a:ea typeface="Microsoft YaHei"/>
              <a:cs typeface="Arial" pitchFamily="34" charset="0"/>
            </a:endParaRPr>
          </a:p>
          <a:p>
            <a:pPr>
              <a:lnSpc>
                <a:spcPct val="100000"/>
              </a:lnSpc>
              <a:spcBef>
                <a:spcPts val="601"/>
              </a:spcBef>
            </a:pPr>
            <a:r>
              <a:rPr lang="en-US" sz="1400" b="1" spc="-1" dirty="0" smtClean="0">
                <a:solidFill>
                  <a:srgbClr val="FF0000"/>
                </a:solidFill>
                <a:latin typeface="Arial" pitchFamily="34" charset="0"/>
                <a:ea typeface="Microsoft YaHei"/>
                <a:cs typeface="Arial" pitchFamily="34" charset="0"/>
              </a:rPr>
              <a:t>NON FIAT CURRENCIES</a:t>
            </a:r>
          </a:p>
          <a:p>
            <a:pPr marL="457200" lvl="2">
              <a:spcBef>
                <a:spcPts val="601"/>
              </a:spcBef>
            </a:pPr>
            <a:r>
              <a:rPr lang="en-US" sz="1100" b="1" spc="-1" dirty="0" smtClean="0">
                <a:solidFill>
                  <a:srgbClr val="FF0000"/>
                </a:solidFill>
                <a:ea typeface="Microsoft YaHei"/>
              </a:rPr>
              <a:t>PRECIOUS METALS</a:t>
            </a:r>
          </a:p>
          <a:p>
            <a:pPr marL="457200" lvl="2">
              <a:spcBef>
                <a:spcPts val="601"/>
              </a:spcBef>
            </a:pPr>
            <a:r>
              <a:rPr lang="en-US" sz="1100" b="1" spc="-1" dirty="0" smtClean="0">
                <a:solidFill>
                  <a:srgbClr val="FF0000"/>
                </a:solidFill>
                <a:ea typeface="Microsoft YaHei"/>
              </a:rPr>
              <a:t>BLACK GOLD</a:t>
            </a:r>
          </a:p>
          <a:p>
            <a:pPr marL="457200" lvl="2">
              <a:spcBef>
                <a:spcPts val="601"/>
              </a:spcBef>
            </a:pPr>
            <a:r>
              <a:rPr lang="en-US" sz="1100" b="1" spc="-1" dirty="0" smtClean="0">
                <a:solidFill>
                  <a:srgbClr val="FF0000"/>
                </a:solidFill>
                <a:ea typeface="Microsoft YaHei"/>
              </a:rPr>
              <a:t>CRYPTO</a:t>
            </a:r>
            <a:r>
              <a:rPr lang="en-US" sz="1100" b="1" spc="-1" dirty="0" smtClean="0">
                <a:solidFill>
                  <a:srgbClr val="FFFFFF"/>
                </a:solidFill>
                <a:ea typeface="Microsoft YaHei"/>
              </a:rPr>
              <a:t>	</a:t>
            </a:r>
            <a:endParaRPr lang="en-US" sz="1400" b="1" spc="-1" dirty="0" smtClean="0">
              <a:solidFill>
                <a:srgbClr val="FFFFFF"/>
              </a:solidFill>
              <a:latin typeface="Arial" pitchFamily="34" charset="0"/>
              <a:ea typeface="Microsoft YaHei"/>
              <a:cs typeface="Arial" pitchFamily="34" charset="0"/>
            </a:endParaRPr>
          </a:p>
          <a:p>
            <a:pPr>
              <a:spcBef>
                <a:spcPts val="601"/>
              </a:spcBef>
            </a:pPr>
            <a:r>
              <a:rPr lang="en-US" sz="1400" b="1" strike="noStrike" spc="-1" dirty="0" smtClean="0">
                <a:solidFill>
                  <a:srgbClr val="FFFFFF"/>
                </a:solidFill>
                <a:latin typeface="Century Gothic"/>
                <a:ea typeface="Microsoft YaHei"/>
              </a:rPr>
              <a:t>CONCLUSIONS</a:t>
            </a:r>
          </a:p>
          <a:p>
            <a:r>
              <a:rPr lang="en-US" sz="1100" b="1" spc="-1" dirty="0" smtClean="0">
                <a:solidFill>
                  <a:srgbClr val="FFFFFF"/>
                </a:solidFill>
                <a:latin typeface="Century Gothic"/>
                <a:ea typeface="Microsoft YaHei"/>
              </a:rPr>
              <a:t>           THE GREAT RESET</a:t>
            </a:r>
          </a:p>
          <a:p>
            <a:pPr marL="0" lvl="2"/>
            <a:r>
              <a:rPr lang="en-US" sz="1100" b="1" spc="-1" dirty="0" smtClean="0">
                <a:solidFill>
                  <a:srgbClr val="FFFFFF"/>
                </a:solidFill>
                <a:latin typeface="Century Gothic"/>
                <a:ea typeface="Microsoft YaHei"/>
              </a:rPr>
              <a:t>           CHANGING THE GLOBAL TRADING SYSTEM</a:t>
            </a:r>
            <a:r>
              <a:rPr lang="en-US" sz="1200" b="1" strike="noStrike" spc="-1" dirty="0" smtClean="0">
                <a:solidFill>
                  <a:srgbClr val="FFFFFF"/>
                </a:solidFill>
                <a:latin typeface="Century Gothic"/>
                <a:ea typeface="Microsoft YaHei"/>
              </a:rPr>
              <a:t>	</a:t>
            </a:r>
            <a:endParaRPr lang="en-US" sz="1200" b="0" strike="noStrike" spc="-1" dirty="0" smtClean="0">
              <a:solidFill>
                <a:srgbClr val="000000"/>
              </a:solidFill>
              <a:latin typeface="Arial"/>
            </a:endParaRPr>
          </a:p>
          <a:p>
            <a:pPr>
              <a:lnSpc>
                <a:spcPct val="100000"/>
              </a:lnSpc>
              <a:spcBef>
                <a:spcPts val="601"/>
              </a:spcBef>
            </a:pPr>
            <a:endParaRPr lang="en-US" sz="800" b="0" strike="noStrike" spc="-1" dirty="0">
              <a:solidFill>
                <a:srgbClr val="000000"/>
              </a:solidFill>
              <a:latin typeface="Arial"/>
            </a:endParaRPr>
          </a:p>
        </p:txBody>
      </p:sp>
      <p:pic>
        <p:nvPicPr>
          <p:cNvPr id="4" name="Picture 1"/>
          <p:cNvPicPr>
            <a:picLocks noChangeAspect="1" noChangeArrowheads="1"/>
          </p:cNvPicPr>
          <p:nvPr/>
        </p:nvPicPr>
        <p:blipFill>
          <a:blip r:embed="rId2" cstate="print"/>
          <a:srcRect/>
          <a:stretch>
            <a:fillRect/>
          </a:stretch>
        </p:blipFill>
        <p:spPr bwMode="auto">
          <a:xfrm>
            <a:off x="4495800" y="1428750"/>
            <a:ext cx="4467293" cy="2338179"/>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ord's DeskTop -04-17-25-CRB COMMODITY INDEX - Monthly.png"/>
          <p:cNvPicPr>
            <a:picLocks noChangeAspect="1"/>
          </p:cNvPicPr>
          <p:nvPr/>
        </p:nvPicPr>
        <p:blipFill>
          <a:blip r:embed="rId2" cstate="print"/>
          <a:stretch>
            <a:fillRect/>
          </a:stretch>
        </p:blipFill>
        <p:spPr>
          <a:xfrm>
            <a:off x="838200" y="285750"/>
            <a:ext cx="7635769" cy="4668021"/>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ord's DeskTop - 04-17-25 - GOLD - 3 SIGMA - Daily.png"/>
          <p:cNvPicPr>
            <a:picLocks noChangeAspect="1"/>
          </p:cNvPicPr>
          <p:nvPr/>
        </p:nvPicPr>
        <p:blipFill>
          <a:blip r:embed="rId2" cstate="print"/>
          <a:stretch>
            <a:fillRect/>
          </a:stretch>
        </p:blipFill>
        <p:spPr>
          <a:xfrm>
            <a:off x="685800" y="285750"/>
            <a:ext cx="8127662" cy="4528698"/>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ord's DeskTop - 04-17-25 - WTIC - Monthly.png"/>
          <p:cNvPicPr>
            <a:picLocks noChangeAspect="1"/>
          </p:cNvPicPr>
          <p:nvPr/>
        </p:nvPicPr>
        <p:blipFill>
          <a:blip r:embed="rId2" cstate="print"/>
          <a:stretch>
            <a:fillRect/>
          </a:stretch>
        </p:blipFill>
        <p:spPr>
          <a:xfrm>
            <a:off x="1295400" y="285750"/>
            <a:ext cx="6992485" cy="4559004"/>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ord's DeskTop - 04-17-25- BTC - Weekly.png"/>
          <p:cNvPicPr>
            <a:picLocks noChangeAspect="1"/>
          </p:cNvPicPr>
          <p:nvPr/>
        </p:nvPicPr>
        <p:blipFill>
          <a:blip r:embed="rId2" cstate="print"/>
          <a:stretch>
            <a:fillRect/>
          </a:stretch>
        </p:blipFill>
        <p:spPr>
          <a:xfrm>
            <a:off x="1066800" y="285750"/>
            <a:ext cx="7391399" cy="461962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p:cNvSpPr/>
          <p:nvPr/>
        </p:nvSpPr>
        <p:spPr>
          <a:xfrm>
            <a:off x="609840" y="235918"/>
            <a:ext cx="8534160" cy="472291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spcBef>
                <a:spcPts val="601"/>
              </a:spcBef>
            </a:pPr>
            <a:r>
              <a:rPr lang="en-US" sz="2400" b="1" strike="noStrike" spc="-1" dirty="0" smtClean="0">
                <a:solidFill>
                  <a:srgbClr val="FFFFFF"/>
                </a:solidFill>
                <a:latin typeface="Century Gothic"/>
                <a:ea typeface="Microsoft YaHei"/>
              </a:rPr>
              <a:t>AGENDA</a:t>
            </a:r>
          </a:p>
          <a:p>
            <a:pPr>
              <a:lnSpc>
                <a:spcPct val="100000"/>
              </a:lnSpc>
              <a:spcBef>
                <a:spcPts val="601"/>
              </a:spcBef>
            </a:pPr>
            <a:endParaRPr lang="en-US" b="0" strike="noStrike" spc="-1" dirty="0" smtClean="0">
              <a:solidFill>
                <a:srgbClr val="000000"/>
              </a:solidFill>
              <a:latin typeface="Arial"/>
            </a:endParaRPr>
          </a:p>
          <a:p>
            <a:pPr>
              <a:lnSpc>
                <a:spcPct val="100000"/>
              </a:lnSpc>
              <a:spcBef>
                <a:spcPts val="601"/>
              </a:spcBef>
            </a:pPr>
            <a:r>
              <a:rPr lang="en-US" sz="1400" b="1" spc="-1" dirty="0" smtClean="0">
                <a:latin typeface="Arial"/>
              </a:rPr>
              <a:t>MIRAN’S ROADMAP</a:t>
            </a:r>
          </a:p>
          <a:p>
            <a:pPr marL="457200">
              <a:lnSpc>
                <a:spcPct val="100000"/>
              </a:lnSpc>
            </a:pPr>
            <a:r>
              <a:rPr lang="en-US" sz="1100" b="1" spc="-1" dirty="0" smtClean="0"/>
              <a:t>CURRENCY DEVALUATION</a:t>
            </a:r>
          </a:p>
          <a:p>
            <a:pPr>
              <a:lnSpc>
                <a:spcPct val="100000"/>
              </a:lnSpc>
              <a:spcBef>
                <a:spcPts val="601"/>
              </a:spcBef>
            </a:pPr>
            <a:r>
              <a:rPr lang="en-US" sz="1400" b="1" spc="-1" dirty="0" smtClean="0">
                <a:solidFill>
                  <a:srgbClr val="FFFFFF"/>
                </a:solidFill>
                <a:latin typeface="Arial" pitchFamily="34" charset="0"/>
                <a:ea typeface="Microsoft YaHei"/>
                <a:cs typeface="Arial" pitchFamily="34" charset="0"/>
              </a:rPr>
              <a:t>FIRST TO DEVALUE WINS!</a:t>
            </a:r>
          </a:p>
          <a:p>
            <a:pPr marL="457200" lvl="2">
              <a:spcBef>
                <a:spcPts val="601"/>
              </a:spcBef>
            </a:pPr>
            <a:r>
              <a:rPr lang="en-US" sz="1100" b="1" spc="-1" dirty="0" smtClean="0">
                <a:solidFill>
                  <a:srgbClr val="FFFFFF"/>
                </a:solidFill>
                <a:ea typeface="Microsoft YaHei"/>
              </a:rPr>
              <a:t>LESSONS FROM HISTORY</a:t>
            </a:r>
            <a:endParaRPr lang="en-US" sz="1400" b="1" spc="-1" dirty="0" smtClean="0">
              <a:solidFill>
                <a:srgbClr val="FFFFFF"/>
              </a:solidFill>
              <a:latin typeface="Arial" pitchFamily="34" charset="0"/>
              <a:ea typeface="Microsoft YaHei"/>
              <a:cs typeface="Arial" pitchFamily="34" charset="0"/>
            </a:endParaRPr>
          </a:p>
          <a:p>
            <a:pPr>
              <a:lnSpc>
                <a:spcPct val="100000"/>
              </a:lnSpc>
              <a:spcBef>
                <a:spcPts val="601"/>
              </a:spcBef>
            </a:pPr>
            <a:r>
              <a:rPr lang="en-US" sz="1400" b="1" spc="-1" dirty="0" smtClean="0">
                <a:solidFill>
                  <a:srgbClr val="FFFFFF"/>
                </a:solidFill>
                <a:latin typeface="Arial" pitchFamily="34" charset="0"/>
                <a:ea typeface="Microsoft YaHei"/>
                <a:cs typeface="Arial" pitchFamily="34" charset="0"/>
              </a:rPr>
              <a:t>TRADE WARS BECOME CURRENCY WAR</a:t>
            </a:r>
          </a:p>
          <a:p>
            <a:pPr marL="457200" lvl="2">
              <a:spcBef>
                <a:spcPts val="601"/>
              </a:spcBef>
            </a:pPr>
            <a:r>
              <a:rPr lang="en-US" sz="1100" b="1" spc="-1" dirty="0" smtClean="0">
                <a:solidFill>
                  <a:srgbClr val="FFFFFF"/>
                </a:solidFill>
                <a:ea typeface="Microsoft YaHei"/>
              </a:rPr>
              <a:t>WHO IS FIRST: CHINA OR THE US?</a:t>
            </a:r>
            <a:endParaRPr lang="en-US" sz="1100" b="1" spc="-1" dirty="0" smtClean="0">
              <a:solidFill>
                <a:srgbClr val="FFFFFF"/>
              </a:solidFill>
              <a:ea typeface="Microsoft YaHei"/>
            </a:endParaRPr>
          </a:p>
          <a:p>
            <a:pPr marL="457200" lvl="2">
              <a:spcBef>
                <a:spcPts val="601"/>
              </a:spcBef>
            </a:pPr>
            <a:r>
              <a:rPr lang="en-US" sz="1100" b="1" spc="-1" dirty="0" smtClean="0">
                <a:solidFill>
                  <a:srgbClr val="FFFFFF"/>
                </a:solidFill>
                <a:ea typeface="Microsoft YaHei"/>
              </a:rPr>
              <a:t>USDCNH</a:t>
            </a:r>
            <a:endParaRPr lang="en-US" sz="1100" b="1" spc="-1" dirty="0" smtClean="0">
              <a:solidFill>
                <a:srgbClr val="FFFFFF"/>
              </a:solidFill>
              <a:ea typeface="Microsoft YaHei"/>
            </a:endParaRPr>
          </a:p>
          <a:p>
            <a:pPr marL="457200" lvl="2">
              <a:spcBef>
                <a:spcPts val="601"/>
              </a:spcBef>
            </a:pPr>
            <a:r>
              <a:rPr lang="en-US" sz="1100" b="1" spc="-1" dirty="0" smtClean="0">
                <a:solidFill>
                  <a:srgbClr val="FFFFFF"/>
                </a:solidFill>
                <a:ea typeface="Microsoft YaHei"/>
              </a:rPr>
              <a:t>DXY</a:t>
            </a:r>
            <a:endParaRPr lang="en-US" sz="1400" b="1" spc="-1" dirty="0" smtClean="0">
              <a:solidFill>
                <a:srgbClr val="FFFFFF"/>
              </a:solidFill>
              <a:latin typeface="Arial" pitchFamily="34" charset="0"/>
              <a:ea typeface="Microsoft YaHei"/>
              <a:cs typeface="Arial" pitchFamily="34" charset="0"/>
            </a:endParaRPr>
          </a:p>
          <a:p>
            <a:pPr>
              <a:lnSpc>
                <a:spcPct val="100000"/>
              </a:lnSpc>
              <a:spcBef>
                <a:spcPts val="601"/>
              </a:spcBef>
            </a:pPr>
            <a:r>
              <a:rPr lang="en-US" sz="1400" b="1" spc="-1" dirty="0" smtClean="0">
                <a:solidFill>
                  <a:srgbClr val="FFFFFF"/>
                </a:solidFill>
                <a:latin typeface="Arial" pitchFamily="34" charset="0"/>
                <a:ea typeface="Microsoft YaHei"/>
                <a:cs typeface="Arial" pitchFamily="34" charset="0"/>
              </a:rPr>
              <a:t>NON FIAT CURRENCIES</a:t>
            </a:r>
          </a:p>
          <a:p>
            <a:pPr marL="457200" lvl="2">
              <a:spcBef>
                <a:spcPts val="601"/>
              </a:spcBef>
            </a:pPr>
            <a:r>
              <a:rPr lang="en-US" sz="1100" b="1" spc="-1" dirty="0" smtClean="0">
                <a:solidFill>
                  <a:srgbClr val="FFFFFF"/>
                </a:solidFill>
                <a:ea typeface="Microsoft YaHei"/>
              </a:rPr>
              <a:t>PRECIOUS METALS</a:t>
            </a:r>
          </a:p>
          <a:p>
            <a:pPr marL="457200" lvl="2">
              <a:spcBef>
                <a:spcPts val="601"/>
              </a:spcBef>
            </a:pPr>
            <a:r>
              <a:rPr lang="en-US" sz="1100" b="1" spc="-1" dirty="0" smtClean="0">
                <a:solidFill>
                  <a:srgbClr val="FFFFFF"/>
                </a:solidFill>
                <a:ea typeface="Microsoft YaHei"/>
              </a:rPr>
              <a:t>BLACK GOLD</a:t>
            </a:r>
          </a:p>
          <a:p>
            <a:pPr marL="457200" lvl="2">
              <a:spcBef>
                <a:spcPts val="601"/>
              </a:spcBef>
            </a:pPr>
            <a:r>
              <a:rPr lang="en-US" sz="1100" b="1" spc="-1" dirty="0" smtClean="0">
                <a:solidFill>
                  <a:srgbClr val="FFFFFF"/>
                </a:solidFill>
                <a:ea typeface="Microsoft YaHei"/>
              </a:rPr>
              <a:t>CRYPTO	</a:t>
            </a:r>
            <a:endParaRPr lang="en-US" sz="1400" b="1" spc="-1" dirty="0" smtClean="0">
              <a:solidFill>
                <a:srgbClr val="FFFFFF"/>
              </a:solidFill>
              <a:latin typeface="Arial" pitchFamily="34" charset="0"/>
              <a:ea typeface="Microsoft YaHei"/>
              <a:cs typeface="Arial" pitchFamily="34" charset="0"/>
            </a:endParaRPr>
          </a:p>
          <a:p>
            <a:pPr>
              <a:spcBef>
                <a:spcPts val="601"/>
              </a:spcBef>
            </a:pPr>
            <a:r>
              <a:rPr lang="en-US" sz="1400" b="1" strike="noStrike" spc="-1" dirty="0" smtClean="0">
                <a:solidFill>
                  <a:srgbClr val="FF0000"/>
                </a:solidFill>
                <a:latin typeface="Century Gothic"/>
                <a:ea typeface="Microsoft YaHei"/>
              </a:rPr>
              <a:t>CONCLUSIONS</a:t>
            </a:r>
          </a:p>
          <a:p>
            <a:r>
              <a:rPr lang="en-US" sz="1100" b="1" spc="-1" dirty="0" smtClean="0">
                <a:solidFill>
                  <a:srgbClr val="FF0000"/>
                </a:solidFill>
                <a:latin typeface="Century Gothic"/>
                <a:ea typeface="Microsoft YaHei"/>
              </a:rPr>
              <a:t>           THE GREAT RESET</a:t>
            </a:r>
          </a:p>
          <a:p>
            <a:pPr marL="0" lvl="2"/>
            <a:r>
              <a:rPr lang="en-US" sz="1100" b="1" spc="-1" dirty="0" smtClean="0">
                <a:solidFill>
                  <a:srgbClr val="FF0000"/>
                </a:solidFill>
                <a:latin typeface="Century Gothic"/>
                <a:ea typeface="Microsoft YaHei"/>
              </a:rPr>
              <a:t>           CHANGING THE GLOBAL TRADING SYSTEM</a:t>
            </a:r>
            <a:r>
              <a:rPr lang="en-US" sz="1200" b="1" strike="noStrike" spc="-1" dirty="0" smtClean="0">
                <a:solidFill>
                  <a:srgbClr val="FFFFFF"/>
                </a:solidFill>
                <a:latin typeface="Century Gothic"/>
                <a:ea typeface="Microsoft YaHei"/>
              </a:rPr>
              <a:t>	</a:t>
            </a:r>
            <a:endParaRPr lang="en-US" sz="1200" b="0" strike="noStrike" spc="-1" dirty="0" smtClean="0">
              <a:solidFill>
                <a:srgbClr val="000000"/>
              </a:solidFill>
              <a:latin typeface="Arial"/>
            </a:endParaRPr>
          </a:p>
          <a:p>
            <a:pPr>
              <a:lnSpc>
                <a:spcPct val="100000"/>
              </a:lnSpc>
              <a:spcBef>
                <a:spcPts val="601"/>
              </a:spcBef>
            </a:pPr>
            <a:endParaRPr lang="en-US" sz="800" b="0" strike="noStrike" spc="-1" dirty="0">
              <a:solidFill>
                <a:srgbClr val="000000"/>
              </a:solidFill>
              <a:latin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81000" y="361950"/>
            <a:ext cx="7086600" cy="33547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effectLst/>
                <a:latin typeface="Georgia" pitchFamily="18" charset="0"/>
                <a:ea typeface="Times New Roman" pitchFamily="18" charset="0"/>
                <a:cs typeface="Arial" pitchFamily="34" charset="0"/>
              </a:rPr>
              <a:t>THE UNFOLDING ROADMAP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effectLst/>
              <a:latin typeface="Georgia" pitchFamily="18"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effectLst/>
              <a:latin typeface="Georgia" pitchFamily="18"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Georgia" pitchFamily="18" charset="0"/>
                <a:ea typeface="Times New Roman" pitchFamily="18" charset="0"/>
                <a:cs typeface="Arial" pitchFamily="34" charset="0"/>
              </a:rPr>
              <a:t>1- TARIFFs</a:t>
            </a:r>
            <a:r>
              <a:rPr kumimoji="0" lang="en-US" sz="1200" b="0" i="0" u="none" strike="noStrike" cap="none" normalizeH="0" baseline="0" dirty="0" smtClean="0">
                <a:ln>
                  <a:noFill/>
                </a:ln>
                <a:effectLst/>
                <a:latin typeface="Calibri"/>
                <a:ea typeface="Times New Roman" pitchFamily="18" charset="0"/>
                <a:cs typeface="Arial" pitchFamily="34" charset="0"/>
              </a:rPr>
              <a:t> </a:t>
            </a:r>
            <a:r>
              <a:rPr kumimoji="0" lang="en-US" sz="1200" b="0" i="0" u="none" strike="noStrike" cap="none" normalizeH="0" baseline="0" dirty="0" smtClean="0">
                <a:ln>
                  <a:noFill/>
                </a:ln>
                <a:effectLst/>
                <a:latin typeface="Georgia" pitchFamily="18" charset="0"/>
                <a:ea typeface="Times New Roman" pitchFamily="18" charset="0"/>
                <a:cs typeface="Arial" pitchFamily="34" charset="0"/>
              </a:rPr>
              <a:t>-</a:t>
            </a:r>
            <a:r>
              <a:rPr kumimoji="0" lang="en-US" sz="1200" b="0" i="0" u="none" strike="noStrike" cap="none" normalizeH="0" baseline="0" dirty="0" smtClean="0">
                <a:ln>
                  <a:noFill/>
                </a:ln>
                <a:effectLst/>
                <a:latin typeface="Calibri"/>
                <a:ea typeface="Times New Roman" pitchFamily="18" charset="0"/>
                <a:cs typeface="Arial" pitchFamily="34" charset="0"/>
              </a:rPr>
              <a:t> </a:t>
            </a:r>
            <a:r>
              <a:rPr kumimoji="0" lang="en-US" sz="1200" b="0" i="1" u="none" strike="noStrike" cap="none" normalizeH="0" baseline="0" dirty="0" smtClean="0">
                <a:ln>
                  <a:noFill/>
                </a:ln>
                <a:effectLst/>
                <a:latin typeface="Georgia" pitchFamily="18" charset="0"/>
                <a:ea typeface="Times New Roman" pitchFamily="18" charset="0"/>
                <a:cs typeface="Arial" pitchFamily="34" charset="0"/>
              </a:rPr>
              <a:t>A Destabilizing Shock</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effectLst/>
              <a:latin typeface="Georgia"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200" b="1" dirty="0" smtClean="0">
                <a:latin typeface="Georgia" pitchFamily="18" charset="0"/>
                <a:ea typeface="Times New Roman" pitchFamily="18" charset="0"/>
                <a:cs typeface="Arial" pitchFamily="34" charset="0"/>
              </a:rPr>
              <a:t>	</a:t>
            </a:r>
            <a:endParaRPr lang="en-US" sz="1200" b="1" dirty="0" smtClean="0">
              <a:latin typeface="Georgia"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Georgia" pitchFamily="18" charset="0"/>
                <a:ea typeface="Times New Roman" pitchFamily="18" charset="0"/>
                <a:cs typeface="Arial" pitchFamily="34" charset="0"/>
              </a:rPr>
              <a:t>	</a:t>
            </a:r>
            <a:r>
              <a:rPr kumimoji="0" lang="en-US" sz="1200" b="1" i="0" u="none" strike="noStrike" cap="none" normalizeH="0" baseline="0" dirty="0" smtClean="0">
                <a:ln>
                  <a:noFill/>
                </a:ln>
                <a:effectLst/>
                <a:latin typeface="Georgia" pitchFamily="18" charset="0"/>
                <a:ea typeface="Times New Roman" pitchFamily="18" charset="0"/>
                <a:cs typeface="Arial" pitchFamily="34" charset="0"/>
              </a:rPr>
              <a:t>2- TARIFF NEGOTIATIONS</a:t>
            </a:r>
            <a:r>
              <a:rPr kumimoji="0" lang="en-US" sz="1200" b="0" i="0" u="none" strike="noStrike" cap="none" normalizeH="0" baseline="0" dirty="0" smtClean="0">
                <a:ln>
                  <a:noFill/>
                </a:ln>
                <a:effectLst/>
                <a:latin typeface="Calibri"/>
                <a:ea typeface="Times New Roman" pitchFamily="18" charset="0"/>
                <a:cs typeface="Arial" pitchFamily="34" charset="0"/>
              </a:rPr>
              <a:t> </a:t>
            </a:r>
            <a:r>
              <a:rPr kumimoji="0" lang="en-US" sz="1200" b="0" i="0" u="none" strike="noStrike" cap="none" normalizeH="0" baseline="0" dirty="0" smtClean="0">
                <a:ln>
                  <a:noFill/>
                </a:ln>
                <a:effectLst/>
                <a:latin typeface="Georgia" pitchFamily="18" charset="0"/>
                <a:ea typeface="Times New Roman" pitchFamily="18" charset="0"/>
                <a:cs typeface="Arial" pitchFamily="34" charset="0"/>
              </a:rPr>
              <a:t>-</a:t>
            </a:r>
            <a:r>
              <a:rPr kumimoji="0" lang="en-US" sz="1200" b="0" i="0" u="none" strike="noStrike" cap="none" normalizeH="0" baseline="0" dirty="0" smtClean="0">
                <a:ln>
                  <a:noFill/>
                </a:ln>
                <a:effectLst/>
                <a:latin typeface="Calibri"/>
                <a:ea typeface="Times New Roman" pitchFamily="18" charset="0"/>
                <a:cs typeface="Arial" pitchFamily="34" charset="0"/>
              </a:rPr>
              <a:t> </a:t>
            </a:r>
            <a:r>
              <a:rPr kumimoji="0" lang="en-US" sz="1200" b="0" i="1" u="none" strike="noStrike" cap="none" normalizeH="0" baseline="0" dirty="0" smtClean="0">
                <a:ln>
                  <a:noFill/>
                </a:ln>
                <a:effectLst/>
                <a:latin typeface="Georgia" pitchFamily="18" charset="0"/>
                <a:ea typeface="Times New Roman" pitchFamily="18" charset="0"/>
                <a:cs typeface="Arial" pitchFamily="34" charset="0"/>
              </a:rPr>
              <a:t>On a Unilateral Basis</a:t>
            </a:r>
            <a:endParaRPr kumimoji="0" lang="en-US" sz="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effectLst/>
              <a:latin typeface="Georgia"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200" b="1" dirty="0" smtClean="0">
              <a:latin typeface="Georgia"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Georgia" pitchFamily="18"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sz="1200" b="1" dirty="0" smtClean="0">
                <a:latin typeface="Georgia" pitchFamily="18" charset="0"/>
                <a:ea typeface="Times New Roman" pitchFamily="18" charset="0"/>
                <a:cs typeface="Arial" pitchFamily="34" charset="0"/>
              </a:rPr>
              <a:t>	</a:t>
            </a:r>
            <a:r>
              <a:rPr lang="en-US" sz="1200" b="1" dirty="0" smtClean="0">
                <a:latin typeface="Georgia" pitchFamily="18" charset="0"/>
                <a:ea typeface="Times New Roman" pitchFamily="18" charset="0"/>
                <a:cs typeface="Arial" pitchFamily="34" charset="0"/>
              </a:rPr>
              <a:t>	</a:t>
            </a:r>
            <a:r>
              <a:rPr kumimoji="0" lang="en-US" sz="1200" b="1" i="0" u="none" strike="noStrike" cap="none" normalizeH="0" baseline="0" dirty="0" smtClean="0">
                <a:ln>
                  <a:noFill/>
                </a:ln>
                <a:effectLst/>
                <a:latin typeface="Georgia" pitchFamily="18" charset="0"/>
                <a:ea typeface="Times New Roman" pitchFamily="18" charset="0"/>
                <a:cs typeface="Arial" pitchFamily="34" charset="0"/>
              </a:rPr>
              <a:t>3- A US TRADE BLOCK</a:t>
            </a:r>
            <a:r>
              <a:rPr kumimoji="0" lang="en-US" sz="1200" b="0" i="0" u="none" strike="noStrike" cap="none" normalizeH="0" baseline="0" dirty="0" smtClean="0">
                <a:ln>
                  <a:noFill/>
                </a:ln>
                <a:effectLst/>
                <a:latin typeface="Calibri"/>
                <a:ea typeface="Times New Roman" pitchFamily="18" charset="0"/>
                <a:cs typeface="Arial" pitchFamily="34" charset="0"/>
              </a:rPr>
              <a:t> </a:t>
            </a:r>
            <a:r>
              <a:rPr kumimoji="0" lang="en-US" sz="1200" b="0" i="0" u="none" strike="noStrike" cap="none" normalizeH="0" baseline="0" dirty="0" smtClean="0">
                <a:ln>
                  <a:noFill/>
                </a:ln>
                <a:effectLst/>
                <a:latin typeface="Georgia" pitchFamily="18" charset="0"/>
                <a:ea typeface="Times New Roman" pitchFamily="18" charset="0"/>
                <a:cs typeface="Arial" pitchFamily="34" charset="0"/>
              </a:rPr>
              <a:t>-</a:t>
            </a:r>
            <a:r>
              <a:rPr kumimoji="0" lang="en-US" sz="1200" b="0" i="0" u="none" strike="noStrike" cap="none" normalizeH="0" baseline="0" dirty="0" smtClean="0">
                <a:ln>
                  <a:noFill/>
                </a:ln>
                <a:effectLst/>
                <a:latin typeface="Calibri"/>
                <a:ea typeface="Times New Roman" pitchFamily="18" charset="0"/>
                <a:cs typeface="Arial" pitchFamily="34" charset="0"/>
              </a:rPr>
              <a:t> </a:t>
            </a:r>
            <a:r>
              <a:rPr kumimoji="0" lang="en-US" sz="1200" b="0" i="1" u="none" strike="noStrike" cap="none" normalizeH="0" baseline="0" dirty="0" smtClean="0">
                <a:ln>
                  <a:noFill/>
                </a:ln>
                <a:effectLst/>
                <a:latin typeface="Georgia" pitchFamily="18" charset="0"/>
                <a:ea typeface="Times New Roman" pitchFamily="18" charset="0"/>
                <a:cs typeface="Arial" pitchFamily="34" charset="0"/>
              </a:rPr>
              <a:t>A US Trade version of OPEC+</a:t>
            </a:r>
            <a:endParaRPr kumimoji="0" lang="en-US" sz="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effectLst/>
              <a:latin typeface="Georgia"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200" b="1" dirty="0" smtClean="0">
              <a:latin typeface="Georgia"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effectLst/>
              <a:latin typeface="Georgia"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200" b="1" dirty="0" smtClean="0">
                <a:latin typeface="Georgia" pitchFamily="18" charset="0"/>
                <a:ea typeface="Times New Roman" pitchFamily="18" charset="0"/>
                <a:cs typeface="Arial" pitchFamily="34" charset="0"/>
              </a:rPr>
              <a:t>			</a:t>
            </a:r>
            <a:r>
              <a:rPr kumimoji="0" lang="en-US" sz="1200" b="1" i="0" u="none" strike="noStrike" cap="none" normalizeH="0" baseline="0" dirty="0" smtClean="0">
                <a:ln>
                  <a:noFill/>
                </a:ln>
                <a:effectLst/>
                <a:latin typeface="Georgia" pitchFamily="18" charset="0"/>
                <a:ea typeface="Times New Roman" pitchFamily="18" charset="0"/>
                <a:cs typeface="Arial" pitchFamily="34" charset="0"/>
              </a:rPr>
              <a:t>4- US DOLLAR DEVALUATION</a:t>
            </a:r>
            <a:r>
              <a:rPr kumimoji="0" lang="en-US" sz="1200" b="0" i="0" u="none" strike="noStrike" cap="none" normalizeH="0" baseline="0" dirty="0" smtClean="0">
                <a:ln>
                  <a:noFill/>
                </a:ln>
                <a:effectLst/>
                <a:latin typeface="Calibri"/>
                <a:ea typeface="Times New Roman" pitchFamily="18" charset="0"/>
                <a:cs typeface="Arial" pitchFamily="34" charset="0"/>
              </a:rPr>
              <a:t> </a:t>
            </a:r>
            <a:r>
              <a:rPr kumimoji="0" lang="en-US" sz="1200" b="0" i="0" u="none" strike="noStrike" cap="none" normalizeH="0" baseline="0" dirty="0" smtClean="0">
                <a:ln>
                  <a:noFill/>
                </a:ln>
                <a:effectLst/>
                <a:latin typeface="Georgia" pitchFamily="18" charset="0"/>
                <a:ea typeface="Times New Roman" pitchFamily="18" charset="0"/>
                <a:cs typeface="Arial" pitchFamily="34" charset="0"/>
              </a:rPr>
              <a:t>-</a:t>
            </a:r>
            <a:r>
              <a:rPr kumimoji="0" lang="en-US" sz="1200" b="0" i="0" u="none" strike="noStrike" cap="none" normalizeH="0" baseline="0" dirty="0" smtClean="0">
                <a:ln>
                  <a:noFill/>
                </a:ln>
                <a:effectLst/>
                <a:latin typeface="Calibri"/>
                <a:ea typeface="Times New Roman" pitchFamily="18" charset="0"/>
                <a:cs typeface="Arial" pitchFamily="34" charset="0"/>
              </a:rPr>
              <a:t> </a:t>
            </a:r>
            <a:r>
              <a:rPr kumimoji="0" lang="en-US" sz="1200" b="0" i="1" u="none" strike="noStrike" cap="none" normalizeH="0" baseline="0" dirty="0" smtClean="0">
                <a:ln>
                  <a:noFill/>
                </a:ln>
                <a:effectLst/>
                <a:latin typeface="Georgia" pitchFamily="18" charset="0"/>
                <a:ea typeface="Times New Roman" pitchFamily="18" charset="0"/>
                <a:cs typeface="Arial" pitchFamily="34" charset="0"/>
              </a:rPr>
              <a:t>Surging Gold is now</a:t>
            </a:r>
            <a:r>
              <a:rPr lang="en-US" sz="1200" i="1" dirty="0" smtClean="0">
                <a:latin typeface="Georgia" pitchFamily="18" charset="0"/>
                <a:ea typeface="Times New Roman" pitchFamily="18" charset="0"/>
                <a:cs typeface="Arial" pitchFamily="34" charset="0"/>
              </a:rPr>
              <a:t>				</a:t>
            </a:r>
            <a:r>
              <a:rPr kumimoji="0" lang="en-US" sz="1200" b="0" i="1" u="none" strike="noStrike" cap="none" normalizeH="0" baseline="0" dirty="0" smtClean="0">
                <a:ln>
                  <a:noFill/>
                </a:ln>
                <a:effectLst/>
                <a:latin typeface="Georgia" pitchFamily="18" charset="0"/>
                <a:ea typeface="Times New Roman" pitchFamily="18" charset="0"/>
                <a:cs typeface="Arial" pitchFamily="34" charset="0"/>
              </a:rPr>
              <a:t>"Front Running" This Stage</a:t>
            </a:r>
            <a:endParaRPr kumimoji="0" lang="en-US" sz="1800" b="0" i="0" u="none" strike="noStrike" cap="none" normalizeH="0" baseline="0" dirty="0" smtClean="0">
              <a:ln>
                <a:noFill/>
              </a:ln>
              <a:effectLst/>
              <a:latin typeface="Arial" pitchFamily="34" charset="0"/>
              <a:cs typeface="Arial" pitchFamily="34" charset="0"/>
            </a:endParaRPr>
          </a:p>
        </p:txBody>
      </p:sp>
      <p:sp>
        <p:nvSpPr>
          <p:cNvPr id="3" name="Right Arrow 2"/>
          <p:cNvSpPr/>
          <p:nvPr/>
        </p:nvSpPr>
        <p:spPr>
          <a:xfrm>
            <a:off x="1371600" y="196215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09600" y="1962150"/>
            <a:ext cx="729687" cy="461665"/>
          </a:xfrm>
          <a:prstGeom prst="rect">
            <a:avLst/>
          </a:prstGeom>
          <a:noFill/>
        </p:spPr>
        <p:txBody>
          <a:bodyPr wrap="none" rtlCol="0">
            <a:spAutoFit/>
          </a:bodyPr>
          <a:lstStyle/>
          <a:p>
            <a:r>
              <a:rPr lang="en-US" sz="1200" b="1" dirty="0" smtClean="0"/>
              <a:t>WE ARE</a:t>
            </a:r>
          </a:p>
          <a:p>
            <a:r>
              <a:rPr lang="en-US" sz="1200" b="1" dirty="0" smtClean="0"/>
              <a:t>  HERE</a:t>
            </a:r>
            <a:endParaRPr lang="en-US" sz="1200" b="1" dirty="0"/>
          </a:p>
        </p:txBody>
      </p:sp>
      <p:sp>
        <p:nvSpPr>
          <p:cNvPr id="5" name="Right Arrow 4"/>
          <p:cNvSpPr/>
          <p:nvPr/>
        </p:nvSpPr>
        <p:spPr>
          <a:xfrm>
            <a:off x="2514600" y="318135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447800" y="3181350"/>
            <a:ext cx="1008609" cy="461665"/>
          </a:xfrm>
          <a:prstGeom prst="rect">
            <a:avLst/>
          </a:prstGeom>
          <a:noFill/>
        </p:spPr>
        <p:txBody>
          <a:bodyPr wrap="none" rtlCol="0">
            <a:spAutoFit/>
          </a:bodyPr>
          <a:lstStyle/>
          <a:p>
            <a:r>
              <a:rPr lang="en-US" sz="1200" b="1" dirty="0" smtClean="0"/>
              <a:t>CURRENCY</a:t>
            </a:r>
          </a:p>
          <a:p>
            <a:r>
              <a:rPr lang="en-US" sz="1200" b="1" dirty="0" smtClean="0"/>
              <a:t> </a:t>
            </a:r>
            <a:r>
              <a:rPr lang="en-US" sz="1200" b="1" dirty="0" smtClean="0"/>
              <a:t>   TOOLS</a:t>
            </a:r>
            <a:endParaRPr lang="en-US" sz="12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p:cNvSpPr/>
          <p:nvPr/>
        </p:nvSpPr>
        <p:spPr>
          <a:xfrm>
            <a:off x="609840" y="235918"/>
            <a:ext cx="8534160" cy="472291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spcBef>
                <a:spcPts val="601"/>
              </a:spcBef>
            </a:pPr>
            <a:r>
              <a:rPr lang="en-US" sz="2400" b="1" strike="noStrike" spc="-1" dirty="0" smtClean="0">
                <a:solidFill>
                  <a:srgbClr val="FFFFFF"/>
                </a:solidFill>
                <a:latin typeface="Century Gothic"/>
                <a:ea typeface="Microsoft YaHei"/>
              </a:rPr>
              <a:t>AGENDA</a:t>
            </a:r>
          </a:p>
          <a:p>
            <a:pPr>
              <a:lnSpc>
                <a:spcPct val="100000"/>
              </a:lnSpc>
              <a:spcBef>
                <a:spcPts val="601"/>
              </a:spcBef>
            </a:pPr>
            <a:endParaRPr lang="en-US" b="0" strike="noStrike" spc="-1" dirty="0" smtClean="0">
              <a:solidFill>
                <a:srgbClr val="000000"/>
              </a:solidFill>
              <a:latin typeface="Arial"/>
            </a:endParaRPr>
          </a:p>
          <a:p>
            <a:pPr>
              <a:lnSpc>
                <a:spcPct val="100000"/>
              </a:lnSpc>
              <a:spcBef>
                <a:spcPts val="601"/>
              </a:spcBef>
            </a:pPr>
            <a:r>
              <a:rPr lang="en-US" sz="1400" b="1" spc="-1" dirty="0" smtClean="0">
                <a:latin typeface="Arial"/>
              </a:rPr>
              <a:t>MIRAN’S ROADMAP</a:t>
            </a:r>
          </a:p>
          <a:p>
            <a:pPr marL="457200">
              <a:lnSpc>
                <a:spcPct val="100000"/>
              </a:lnSpc>
            </a:pPr>
            <a:r>
              <a:rPr lang="en-US" sz="1100" b="1" spc="-1" dirty="0" smtClean="0"/>
              <a:t>CURRENCY DEVALUATION</a:t>
            </a:r>
          </a:p>
          <a:p>
            <a:pPr>
              <a:lnSpc>
                <a:spcPct val="100000"/>
              </a:lnSpc>
              <a:spcBef>
                <a:spcPts val="601"/>
              </a:spcBef>
            </a:pPr>
            <a:r>
              <a:rPr lang="en-US" sz="1400" b="1" spc="-1" dirty="0" smtClean="0">
                <a:solidFill>
                  <a:srgbClr val="FFFFFF"/>
                </a:solidFill>
                <a:latin typeface="Arial" pitchFamily="34" charset="0"/>
                <a:ea typeface="Microsoft YaHei"/>
                <a:cs typeface="Arial" pitchFamily="34" charset="0"/>
              </a:rPr>
              <a:t>FIRST TO DEVALUE WINS!</a:t>
            </a:r>
          </a:p>
          <a:p>
            <a:pPr marL="457200" lvl="2">
              <a:spcBef>
                <a:spcPts val="601"/>
              </a:spcBef>
            </a:pPr>
            <a:r>
              <a:rPr lang="en-US" sz="1100" b="1" spc="-1" dirty="0" smtClean="0">
                <a:solidFill>
                  <a:srgbClr val="FFFFFF"/>
                </a:solidFill>
                <a:ea typeface="Microsoft YaHei"/>
              </a:rPr>
              <a:t>LESSONS FROM HISTORY</a:t>
            </a:r>
            <a:endParaRPr lang="en-US" sz="1400" b="1" spc="-1" dirty="0" smtClean="0">
              <a:solidFill>
                <a:srgbClr val="FFFFFF"/>
              </a:solidFill>
              <a:latin typeface="Arial" pitchFamily="34" charset="0"/>
              <a:ea typeface="Microsoft YaHei"/>
              <a:cs typeface="Arial" pitchFamily="34" charset="0"/>
            </a:endParaRPr>
          </a:p>
          <a:p>
            <a:pPr>
              <a:lnSpc>
                <a:spcPct val="100000"/>
              </a:lnSpc>
              <a:spcBef>
                <a:spcPts val="601"/>
              </a:spcBef>
            </a:pPr>
            <a:r>
              <a:rPr lang="en-US" sz="1400" b="1" spc="-1" dirty="0" smtClean="0">
                <a:solidFill>
                  <a:srgbClr val="FFFFFF"/>
                </a:solidFill>
                <a:latin typeface="Arial" pitchFamily="34" charset="0"/>
                <a:ea typeface="Microsoft YaHei"/>
                <a:cs typeface="Arial" pitchFamily="34" charset="0"/>
              </a:rPr>
              <a:t>TRADE WARS BECOME CURRENCY WAR</a:t>
            </a:r>
          </a:p>
          <a:p>
            <a:pPr marL="457200" lvl="2">
              <a:spcBef>
                <a:spcPts val="601"/>
              </a:spcBef>
            </a:pPr>
            <a:r>
              <a:rPr lang="en-US" sz="1100" b="1" spc="-1" dirty="0" smtClean="0">
                <a:solidFill>
                  <a:srgbClr val="FFFFFF"/>
                </a:solidFill>
                <a:ea typeface="Microsoft YaHei"/>
              </a:rPr>
              <a:t>WHO IS FIRST: CHINA OR THE US?</a:t>
            </a:r>
            <a:endParaRPr lang="en-US" sz="1100" b="1" spc="-1" dirty="0" smtClean="0">
              <a:solidFill>
                <a:srgbClr val="FFFFFF"/>
              </a:solidFill>
              <a:ea typeface="Microsoft YaHei"/>
            </a:endParaRPr>
          </a:p>
          <a:p>
            <a:pPr marL="457200" lvl="2">
              <a:spcBef>
                <a:spcPts val="601"/>
              </a:spcBef>
            </a:pPr>
            <a:r>
              <a:rPr lang="en-US" sz="1100" b="1" spc="-1" dirty="0" smtClean="0">
                <a:solidFill>
                  <a:srgbClr val="FFFFFF"/>
                </a:solidFill>
                <a:ea typeface="Microsoft YaHei"/>
              </a:rPr>
              <a:t>USDCNH</a:t>
            </a:r>
            <a:endParaRPr lang="en-US" sz="1100" b="1" spc="-1" dirty="0" smtClean="0">
              <a:solidFill>
                <a:srgbClr val="FFFFFF"/>
              </a:solidFill>
              <a:ea typeface="Microsoft YaHei"/>
            </a:endParaRPr>
          </a:p>
          <a:p>
            <a:pPr marL="457200" lvl="2">
              <a:spcBef>
                <a:spcPts val="601"/>
              </a:spcBef>
            </a:pPr>
            <a:r>
              <a:rPr lang="en-US" sz="1100" b="1" spc="-1" dirty="0" smtClean="0">
                <a:solidFill>
                  <a:srgbClr val="FFFFFF"/>
                </a:solidFill>
                <a:ea typeface="Microsoft YaHei"/>
              </a:rPr>
              <a:t>DXY</a:t>
            </a:r>
            <a:endParaRPr lang="en-US" sz="1400" b="1" spc="-1" dirty="0" smtClean="0">
              <a:solidFill>
                <a:srgbClr val="FFFFFF"/>
              </a:solidFill>
              <a:latin typeface="Arial" pitchFamily="34" charset="0"/>
              <a:ea typeface="Microsoft YaHei"/>
              <a:cs typeface="Arial" pitchFamily="34" charset="0"/>
            </a:endParaRPr>
          </a:p>
          <a:p>
            <a:pPr>
              <a:lnSpc>
                <a:spcPct val="100000"/>
              </a:lnSpc>
              <a:spcBef>
                <a:spcPts val="601"/>
              </a:spcBef>
            </a:pPr>
            <a:r>
              <a:rPr lang="en-US" sz="1400" b="1" spc="-1" dirty="0" smtClean="0">
                <a:solidFill>
                  <a:srgbClr val="FFFFFF"/>
                </a:solidFill>
                <a:latin typeface="Arial" pitchFamily="34" charset="0"/>
                <a:ea typeface="Microsoft YaHei"/>
                <a:cs typeface="Arial" pitchFamily="34" charset="0"/>
              </a:rPr>
              <a:t>NON FIAT CURRENCIES</a:t>
            </a:r>
          </a:p>
          <a:p>
            <a:pPr marL="457200" lvl="2">
              <a:spcBef>
                <a:spcPts val="601"/>
              </a:spcBef>
            </a:pPr>
            <a:r>
              <a:rPr lang="en-US" sz="1100" b="1" spc="-1" dirty="0" smtClean="0">
                <a:solidFill>
                  <a:srgbClr val="FFFFFF"/>
                </a:solidFill>
                <a:ea typeface="Microsoft YaHei"/>
              </a:rPr>
              <a:t>PRECIOUS METALS</a:t>
            </a:r>
          </a:p>
          <a:p>
            <a:pPr marL="457200" lvl="2">
              <a:spcBef>
                <a:spcPts val="601"/>
              </a:spcBef>
            </a:pPr>
            <a:r>
              <a:rPr lang="en-US" sz="1100" b="1" spc="-1" dirty="0" smtClean="0">
                <a:solidFill>
                  <a:srgbClr val="FFFFFF"/>
                </a:solidFill>
                <a:ea typeface="Microsoft YaHei"/>
              </a:rPr>
              <a:t>BLACK GOLD</a:t>
            </a:r>
          </a:p>
          <a:p>
            <a:pPr marL="457200" lvl="2">
              <a:spcBef>
                <a:spcPts val="601"/>
              </a:spcBef>
            </a:pPr>
            <a:r>
              <a:rPr lang="en-US" sz="1100" b="1" spc="-1" dirty="0" smtClean="0">
                <a:solidFill>
                  <a:srgbClr val="FFFFFF"/>
                </a:solidFill>
                <a:ea typeface="Microsoft YaHei"/>
              </a:rPr>
              <a:t>CRYPTO	</a:t>
            </a:r>
            <a:endParaRPr lang="en-US" sz="1400" b="1" spc="-1" dirty="0" smtClean="0">
              <a:solidFill>
                <a:srgbClr val="FFFFFF"/>
              </a:solidFill>
              <a:latin typeface="Arial" pitchFamily="34" charset="0"/>
              <a:ea typeface="Microsoft YaHei"/>
              <a:cs typeface="Arial" pitchFamily="34" charset="0"/>
            </a:endParaRPr>
          </a:p>
          <a:p>
            <a:pPr>
              <a:spcBef>
                <a:spcPts val="601"/>
              </a:spcBef>
            </a:pPr>
            <a:r>
              <a:rPr lang="en-US" sz="1400" b="1" strike="noStrike" spc="-1" dirty="0" smtClean="0">
                <a:solidFill>
                  <a:srgbClr val="FFFFFF"/>
                </a:solidFill>
                <a:latin typeface="Century Gothic"/>
                <a:ea typeface="Microsoft YaHei"/>
              </a:rPr>
              <a:t>CONCLUSIONS</a:t>
            </a:r>
          </a:p>
          <a:p>
            <a:r>
              <a:rPr lang="en-US" sz="1100" b="1" spc="-1" dirty="0" smtClean="0">
                <a:solidFill>
                  <a:srgbClr val="FFFFFF"/>
                </a:solidFill>
                <a:latin typeface="Century Gothic"/>
                <a:ea typeface="Microsoft YaHei"/>
              </a:rPr>
              <a:t>           </a:t>
            </a:r>
            <a:r>
              <a:rPr lang="en-US" sz="1100" b="1" spc="-1" dirty="0" smtClean="0">
                <a:solidFill>
                  <a:srgbClr val="FFFFFF"/>
                </a:solidFill>
                <a:latin typeface="Century Gothic"/>
                <a:ea typeface="Microsoft YaHei"/>
              </a:rPr>
              <a:t>4</a:t>
            </a:r>
            <a:r>
              <a:rPr lang="en-US" sz="1100" b="1" spc="-1" baseline="30000" dirty="0" smtClean="0">
                <a:solidFill>
                  <a:srgbClr val="FFFFFF"/>
                </a:solidFill>
                <a:latin typeface="Century Gothic"/>
                <a:ea typeface="Microsoft YaHei"/>
              </a:rPr>
              <a:t>th</a:t>
            </a:r>
            <a:r>
              <a:rPr lang="en-US" sz="1100" b="1" spc="-1" dirty="0" smtClean="0">
                <a:solidFill>
                  <a:srgbClr val="FFFFFF"/>
                </a:solidFill>
                <a:latin typeface="Century Gothic"/>
                <a:ea typeface="Microsoft YaHei"/>
              </a:rPr>
              <a:t> TURNING BRINGS DRAMATIC &amp; UNEXPECTED POLICY CHANGES</a:t>
            </a:r>
            <a:r>
              <a:rPr lang="en-US" sz="1200" b="1" strike="noStrike" spc="-1" dirty="0" smtClean="0">
                <a:solidFill>
                  <a:srgbClr val="FFFFFF"/>
                </a:solidFill>
                <a:latin typeface="Century Gothic"/>
                <a:ea typeface="Microsoft YaHei"/>
              </a:rPr>
              <a:t>	</a:t>
            </a:r>
            <a:endParaRPr lang="en-US" sz="1200" b="0" strike="noStrike" spc="-1" dirty="0" smtClean="0">
              <a:solidFill>
                <a:srgbClr val="000000"/>
              </a:solidFill>
              <a:latin typeface="Arial"/>
            </a:endParaRPr>
          </a:p>
          <a:p>
            <a:pPr>
              <a:lnSpc>
                <a:spcPct val="100000"/>
              </a:lnSpc>
              <a:spcBef>
                <a:spcPts val="601"/>
              </a:spcBef>
            </a:pPr>
            <a:endParaRPr lang="en-US" sz="800" b="0" strike="noStrike" spc="-1" dirty="0">
              <a:solidFill>
                <a:srgbClr val="000000"/>
              </a:solidFill>
              <a:latin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3400" y="590550"/>
            <a:ext cx="7194598" cy="1477328"/>
          </a:xfrm>
          <a:prstGeom prst="rect">
            <a:avLst/>
          </a:prstGeom>
          <a:noFill/>
        </p:spPr>
        <p:txBody>
          <a:bodyPr wrap="none" rtlCol="0">
            <a:spAutoFit/>
          </a:bodyPr>
          <a:lstStyle/>
          <a:p>
            <a:r>
              <a:rPr lang="en-US" b="1" i="1" dirty="0" smtClean="0"/>
              <a:t>ADMINISTRATIONS CHANGE – BUT THE PRINTING NEVER DOES …. </a:t>
            </a:r>
          </a:p>
          <a:p>
            <a:endParaRPr lang="en-US" b="1" i="1" dirty="0" smtClean="0"/>
          </a:p>
          <a:p>
            <a:r>
              <a:rPr lang="en-US" b="1" i="1" dirty="0" smtClean="0"/>
              <a:t>DON’T WORRY, THEY WILL PRINT THE MONEY!</a:t>
            </a:r>
          </a:p>
          <a:p>
            <a:endParaRPr lang="en-US" b="1" i="1" dirty="0" smtClean="0"/>
          </a:p>
          <a:p>
            <a:r>
              <a:rPr lang="en-US" b="1" i="1" dirty="0" smtClean="0">
                <a:solidFill>
                  <a:srgbClr val="FF0000"/>
                </a:solidFill>
              </a:rPr>
              <a:t>EVERYONE IS NOW IN PLACE &amp; READY!!</a:t>
            </a:r>
            <a:endParaRPr lang="en-US" b="1" i="1" dirty="0">
              <a:solidFill>
                <a:srgbClr val="FF0000"/>
              </a:solidFill>
            </a:endParaRPr>
          </a:p>
        </p:txBody>
      </p:sp>
      <p:sp>
        <p:nvSpPr>
          <p:cNvPr id="100356" name="AutoShape 4" descr="Janet Yellen's Fed Has The Makings Of A Potential Disast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0358" name="AutoShape 6" descr="Janet Yellen's Fed Has The Makings Of A Potential Disast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7170" name="Picture 2" descr="https://zh-prod-1cc738ca-7d3b-4a72-b792-20bd8d8fa069.storage.googleapis.com/s3fs-public/styles/inline_image_mobile/public/inline-images/2020-03-Episode-00001-Jay-Powell-Minting-Laundromat-Coins-Color-SIGNED%20%281%29_1.jpg?itok=NA6zpEIe"/>
          <p:cNvPicPr>
            <a:picLocks noChangeAspect="1" noChangeArrowheads="1"/>
          </p:cNvPicPr>
          <p:nvPr/>
        </p:nvPicPr>
        <p:blipFill>
          <a:blip r:embed="rId3" cstate="print"/>
          <a:srcRect/>
          <a:stretch>
            <a:fillRect/>
          </a:stretch>
        </p:blipFill>
        <p:spPr bwMode="auto">
          <a:xfrm>
            <a:off x="838199" y="2495550"/>
            <a:ext cx="4053189" cy="2286000"/>
          </a:xfrm>
          <a:prstGeom prst="rect">
            <a:avLst/>
          </a:prstGeom>
          <a:noFill/>
        </p:spPr>
      </p:pic>
      <p:pic>
        <p:nvPicPr>
          <p:cNvPr id="9" name="Picture 2" descr="Image result for TRUMP PRINT MONEY"/>
          <p:cNvPicPr>
            <a:picLocks noChangeAspect="1" noChangeArrowheads="1"/>
          </p:cNvPicPr>
          <p:nvPr/>
        </p:nvPicPr>
        <p:blipFill>
          <a:blip r:embed="rId4" cstate="print"/>
          <a:srcRect/>
          <a:stretch>
            <a:fillRect/>
          </a:stretch>
        </p:blipFill>
        <p:spPr bwMode="auto">
          <a:xfrm>
            <a:off x="5334000" y="1733550"/>
            <a:ext cx="3581400" cy="23876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04800" y="4435614"/>
            <a:ext cx="8610600" cy="877163"/>
          </a:xfrm>
          <a:prstGeom prst="rect">
            <a:avLst/>
          </a:prstGeom>
          <a:noFill/>
          <a:ln>
            <a:noFill/>
          </a:ln>
        </p:spPr>
        <p:txBody>
          <a:bodyPr wrap="square" rtlCol="0">
            <a:spAutoFit/>
          </a:bodyPr>
          <a:lstStyle/>
          <a:p>
            <a:r>
              <a:rPr lang="en-US" sz="1100" b="1" dirty="0" smtClean="0">
                <a:solidFill>
                  <a:schemeClr val="tx1">
                    <a:lumMod val="50000"/>
                    <a:lumOff val="50000"/>
                  </a:schemeClr>
                </a:solidFill>
              </a:rPr>
              <a:t>The content of this slide should not be considered investment advice of any sort, nor should it be used to make investment decisions.  Use of this slide is considered to be your explicit acceptance of the </a:t>
            </a:r>
            <a:r>
              <a:rPr lang="en-US" sz="1100" b="1" dirty="0" smtClean="0">
                <a:solidFill>
                  <a:schemeClr val="tx1">
                    <a:lumMod val="65000"/>
                    <a:lumOff val="35000"/>
                  </a:schemeClr>
                </a:solidFill>
              </a:rPr>
              <a:t>Disclosure Statement and the Terms of Use</a:t>
            </a:r>
            <a:r>
              <a:rPr lang="en-US" sz="1100" b="1" dirty="0" smtClean="0">
                <a:solidFill>
                  <a:schemeClr val="tx1">
                    <a:lumMod val="50000"/>
                    <a:lumOff val="50000"/>
                  </a:schemeClr>
                </a:solidFill>
              </a:rPr>
              <a:t> found on the first and last frames of this video</a:t>
            </a:r>
            <a:br>
              <a:rPr lang="en-US" sz="1100" b="1" dirty="0" smtClean="0">
                <a:solidFill>
                  <a:schemeClr val="tx1">
                    <a:lumMod val="50000"/>
                    <a:lumOff val="50000"/>
                  </a:schemeClr>
                </a:solidFill>
              </a:rPr>
            </a:br>
            <a:endParaRPr lang="en-US" dirty="0"/>
          </a:p>
        </p:txBody>
      </p:sp>
      <p:sp>
        <p:nvSpPr>
          <p:cNvPr id="7" name="Rectangle 6"/>
          <p:cNvSpPr/>
          <p:nvPr/>
        </p:nvSpPr>
        <p:spPr>
          <a:xfrm>
            <a:off x="1066800" y="666750"/>
            <a:ext cx="7010400" cy="3139321"/>
          </a:xfrm>
          <a:prstGeom prst="rect">
            <a:avLst/>
          </a:prstGeom>
        </p:spPr>
        <p:txBody>
          <a:bodyPr wrap="square">
            <a:spAutoFit/>
          </a:bodyPr>
          <a:lstStyle/>
          <a:p>
            <a:r>
              <a:rPr lang="en-US" b="1" dirty="0" smtClean="0"/>
              <a:t>                                               NOTE</a:t>
            </a:r>
          </a:p>
          <a:p>
            <a:endParaRPr lang="en-US" dirty="0" smtClean="0"/>
          </a:p>
          <a:p>
            <a:r>
              <a:rPr lang="en-US" b="1" dirty="0" smtClean="0"/>
              <a:t>Slides Are for discussion and educational purposes ONLY!</a:t>
            </a:r>
          </a:p>
          <a:p>
            <a:endParaRPr lang="en-US" b="1" dirty="0" smtClean="0"/>
          </a:p>
          <a:p>
            <a:r>
              <a:rPr lang="en-US" b="1" dirty="0" smtClean="0"/>
              <a:t>Do not Trade from Any of these Charts.</a:t>
            </a:r>
          </a:p>
          <a:p>
            <a:endParaRPr lang="en-US" b="1" dirty="0" smtClean="0"/>
          </a:p>
          <a:p>
            <a:r>
              <a:rPr lang="en-US" b="1" dirty="0" smtClean="0"/>
              <a:t>Gordon T Long is not giving investment advise nor should be construed as such</a:t>
            </a:r>
          </a:p>
          <a:p>
            <a:endParaRPr lang="en-US" b="1" dirty="0" smtClean="0"/>
          </a:p>
          <a:p>
            <a:r>
              <a:rPr lang="en-US" b="1" dirty="0" smtClean="0"/>
              <a:t>Always consult a professional investment advisor before making any investment decisions.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descr="BOJ12-17.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1748" name="AutoShape 4" descr="BOJ12-17.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1750" name="AutoShape 6" descr="BOJ12-17.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1752" name="AutoShape 8" descr="https://connect.xfinity.com/appsuite/api/mail/BOJ12-17.png?action=attachment&amp;folder=default0%2FINBOX&amp;id=518992&amp;attachment=2&amp;user=2&amp;context=4219043&amp;decrypt=&amp;sequence=1&amp;delivery=view&amp;scaleType=contain&amp;width=1560&amp;height=90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 name="TextBox 9"/>
          <p:cNvSpPr txBox="1"/>
          <p:nvPr/>
        </p:nvSpPr>
        <p:spPr>
          <a:xfrm>
            <a:off x="609600" y="1581150"/>
            <a:ext cx="8001000" cy="954107"/>
          </a:xfrm>
          <a:prstGeom prst="rect">
            <a:avLst/>
          </a:prstGeom>
          <a:noFill/>
        </p:spPr>
        <p:txBody>
          <a:bodyPr wrap="square" rtlCol="0">
            <a:spAutoFit/>
          </a:bodyPr>
          <a:lstStyle/>
          <a:p>
            <a:pPr algn="ctr"/>
            <a:r>
              <a:rPr lang="en-US" sz="2800" b="1" dirty="0" smtClean="0"/>
              <a:t>JOIN US AT MATASII.COM</a:t>
            </a:r>
          </a:p>
          <a:p>
            <a:pPr algn="ctr"/>
            <a:r>
              <a:rPr lang="en-US" sz="2800" b="1" dirty="0" smtClean="0"/>
              <a:t> FOR MORE ON THIS TOPIC &amp; MANY OTHERS</a:t>
            </a:r>
          </a:p>
        </p:txBody>
      </p:sp>
      <p:sp>
        <p:nvSpPr>
          <p:cNvPr id="11" name="TextBox 10"/>
          <p:cNvSpPr txBox="1"/>
          <p:nvPr/>
        </p:nvSpPr>
        <p:spPr>
          <a:xfrm>
            <a:off x="2438400" y="2571750"/>
            <a:ext cx="3733800" cy="1754326"/>
          </a:xfrm>
          <a:prstGeom prst="rect">
            <a:avLst/>
          </a:prstGeom>
          <a:noFill/>
        </p:spPr>
        <p:txBody>
          <a:bodyPr wrap="square" rtlCol="0">
            <a:spAutoFit/>
          </a:bodyPr>
          <a:lstStyle/>
          <a:p>
            <a:pPr>
              <a:buFont typeface="Wingdings" pitchFamily="2" charset="2"/>
              <a:buChar char="Ø"/>
            </a:pPr>
            <a:r>
              <a:rPr lang="en-US" dirty="0" smtClean="0"/>
              <a:t>Market Research                    </a:t>
            </a:r>
          </a:p>
          <a:p>
            <a:pPr>
              <a:buFont typeface="Wingdings" pitchFamily="2" charset="2"/>
              <a:buChar char="Ø"/>
            </a:pPr>
            <a:r>
              <a:rPr lang="en-US" dirty="0" smtClean="0"/>
              <a:t>Technical Analysis</a:t>
            </a:r>
          </a:p>
          <a:p>
            <a:pPr>
              <a:buFont typeface="Wingdings" pitchFamily="2" charset="2"/>
              <a:buChar char="Ø"/>
            </a:pPr>
            <a:r>
              <a:rPr lang="en-US" dirty="0" smtClean="0"/>
              <a:t>Strategic Investment Insights</a:t>
            </a:r>
          </a:p>
          <a:p>
            <a:pPr>
              <a:buFont typeface="Wingdings" pitchFamily="2" charset="2"/>
              <a:buChar char="Ø"/>
            </a:pPr>
            <a:r>
              <a:rPr lang="en-US" dirty="0" smtClean="0"/>
              <a:t>Macro Analytics</a:t>
            </a:r>
          </a:p>
          <a:p>
            <a:pPr>
              <a:buFont typeface="Wingdings" pitchFamily="2" charset="2"/>
              <a:buChar char="Ø"/>
            </a:pPr>
            <a:r>
              <a:rPr lang="en-US" dirty="0" smtClean="0"/>
              <a:t>Videos</a:t>
            </a:r>
          </a:p>
          <a:p>
            <a:pPr>
              <a:buFont typeface="Wingdings" pitchFamily="2" charset="2"/>
              <a:buChar char="Ø"/>
            </a:pPr>
            <a:r>
              <a:rPr lang="en-US" dirty="0" smtClean="0"/>
              <a:t>Tipping Points</a:t>
            </a:r>
            <a:endParaRPr lang="en-US" dirty="0"/>
          </a:p>
        </p:txBody>
      </p:sp>
      <p:sp>
        <p:nvSpPr>
          <p:cNvPr id="12" name="TextBox 11"/>
          <p:cNvSpPr txBox="1"/>
          <p:nvPr/>
        </p:nvSpPr>
        <p:spPr>
          <a:xfrm>
            <a:off x="5791200" y="2571750"/>
            <a:ext cx="3352800" cy="2031325"/>
          </a:xfrm>
          <a:prstGeom prst="rect">
            <a:avLst/>
          </a:prstGeom>
          <a:noFill/>
        </p:spPr>
        <p:txBody>
          <a:bodyPr wrap="square" rtlCol="0">
            <a:spAutoFit/>
          </a:bodyPr>
          <a:lstStyle/>
          <a:p>
            <a:pPr>
              <a:buFont typeface="Wingdings" pitchFamily="2" charset="2"/>
              <a:buChar char="Ø"/>
            </a:pPr>
            <a:r>
              <a:rPr lang="en-US" dirty="0" smtClean="0"/>
              <a:t>Synthesis &amp; Analysis</a:t>
            </a:r>
          </a:p>
          <a:p>
            <a:pPr>
              <a:buFont typeface="Wingdings" pitchFamily="2" charset="2"/>
              <a:buChar char="Ø"/>
            </a:pPr>
            <a:r>
              <a:rPr lang="en-US" dirty="0" smtClean="0"/>
              <a:t>Watch Lists</a:t>
            </a:r>
          </a:p>
          <a:p>
            <a:pPr>
              <a:buFont typeface="Wingdings" pitchFamily="2" charset="2"/>
              <a:buChar char="Ø"/>
            </a:pPr>
            <a:r>
              <a:rPr lang="en-US" dirty="0" smtClean="0"/>
              <a:t>Real Time Charting</a:t>
            </a:r>
          </a:p>
          <a:p>
            <a:pPr>
              <a:buFont typeface="Wingdings" pitchFamily="2" charset="2"/>
              <a:buChar char="Ø"/>
            </a:pPr>
            <a:r>
              <a:rPr lang="en-US" dirty="0" smtClean="0"/>
              <a:t>Guest Interviews</a:t>
            </a:r>
          </a:p>
          <a:p>
            <a:pPr>
              <a:buFont typeface="Wingdings" pitchFamily="2" charset="2"/>
              <a:buChar char="Ø"/>
            </a:pPr>
            <a:r>
              <a:rPr lang="en-US" dirty="0" smtClean="0"/>
              <a:t>News Abstraction Process</a:t>
            </a:r>
          </a:p>
          <a:p>
            <a:pPr>
              <a:buFont typeface="Wingdings" pitchFamily="2" charset="2"/>
              <a:buChar char="Ø"/>
            </a:pPr>
            <a:r>
              <a:rPr lang="en-US" dirty="0" smtClean="0"/>
              <a:t>Feature Articles</a:t>
            </a:r>
          </a:p>
          <a:p>
            <a:endParaRPr lang="en-US" dirty="0" smtClean="0"/>
          </a:p>
        </p:txBody>
      </p:sp>
      <p:pic>
        <p:nvPicPr>
          <p:cNvPr id="2050" name="Picture 2" descr="Info Workflow 1"/>
          <p:cNvPicPr>
            <a:picLocks noChangeAspect="1" noChangeArrowheads="1"/>
          </p:cNvPicPr>
          <p:nvPr/>
        </p:nvPicPr>
        <p:blipFill>
          <a:blip r:embed="rId3" cstate="print"/>
          <a:srcRect/>
          <a:stretch>
            <a:fillRect/>
          </a:stretch>
        </p:blipFill>
        <p:spPr bwMode="auto">
          <a:xfrm>
            <a:off x="0" y="2724150"/>
            <a:ext cx="2514600" cy="1660635"/>
          </a:xfrm>
          <a:prstGeom prst="rect">
            <a:avLst/>
          </a:prstGeom>
          <a:noFill/>
        </p:spPr>
      </p:pic>
      <p:pic>
        <p:nvPicPr>
          <p:cNvPr id="13" name="Picture 2"/>
          <p:cNvPicPr>
            <a:picLocks noChangeAspect="1" noChangeArrowheads="1"/>
          </p:cNvPicPr>
          <p:nvPr/>
        </p:nvPicPr>
        <p:blipFill>
          <a:blip r:embed="rId4" cstate="print"/>
          <a:srcRect/>
          <a:stretch>
            <a:fillRect/>
          </a:stretch>
        </p:blipFill>
        <p:spPr bwMode="auto">
          <a:xfrm>
            <a:off x="2209800" y="285750"/>
            <a:ext cx="4889612" cy="12879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666750"/>
            <a:ext cx="4419600" cy="3724096"/>
          </a:xfrm>
          <a:prstGeom prst="rect">
            <a:avLst/>
          </a:prstGeom>
          <a:noFill/>
        </p:spPr>
        <p:txBody>
          <a:bodyPr wrap="square" rtlCol="0">
            <a:spAutoFit/>
          </a:bodyPr>
          <a:lstStyle/>
          <a:p>
            <a:r>
              <a:rPr lang="en-US" sz="2000" b="1" dirty="0" smtClean="0"/>
              <a:t>WE WELCOME YOUR COMMENTS!</a:t>
            </a:r>
          </a:p>
          <a:p>
            <a:endParaRPr lang="en-US" dirty="0" smtClean="0"/>
          </a:p>
          <a:p>
            <a:pPr algn="ctr"/>
            <a:r>
              <a:rPr lang="en-US" i="1" dirty="0" smtClean="0"/>
              <a:t>WE READ ALL COMMENTS FOR FEEDBACK THAT WILL IMPROVE OUR RESEARCH ANALYSIS</a:t>
            </a:r>
          </a:p>
          <a:p>
            <a:pPr algn="ctr"/>
            <a:endParaRPr lang="en-US" i="1" dirty="0" smtClean="0"/>
          </a:p>
          <a:p>
            <a:pPr algn="ctr"/>
            <a:r>
              <a:rPr lang="en-US" i="1" dirty="0" smtClean="0"/>
              <a:t>WORLD CLASS MINDS FOLLOW THIS CHANNEL &amp; WE VALUE HEARING FROM YOU!</a:t>
            </a:r>
          </a:p>
          <a:p>
            <a:pPr algn="ctr"/>
            <a:endParaRPr lang="en-US" i="1" dirty="0" smtClean="0"/>
          </a:p>
          <a:p>
            <a:pPr algn="ctr"/>
            <a:r>
              <a:rPr lang="en-US" i="1" dirty="0" smtClean="0"/>
              <a:t>IT IS THE ONLY PAYMENT WE ACCEPT FOR POSTING THIS FREE YOUTUBE CONTENT</a:t>
            </a:r>
            <a:endParaRPr lang="en-US" i="1" dirty="0"/>
          </a:p>
        </p:txBody>
      </p:sp>
      <p:pic>
        <p:nvPicPr>
          <p:cNvPr id="4" name="Picture 2"/>
          <p:cNvPicPr>
            <a:picLocks noChangeAspect="1" noChangeArrowheads="1"/>
          </p:cNvPicPr>
          <p:nvPr/>
        </p:nvPicPr>
        <p:blipFill>
          <a:blip r:embed="rId2" cstate="print"/>
          <a:srcRect/>
          <a:stretch>
            <a:fillRect/>
          </a:stretch>
        </p:blipFill>
        <p:spPr bwMode="auto">
          <a:xfrm>
            <a:off x="685800" y="1733550"/>
            <a:ext cx="1764982" cy="12954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p:cNvSpPr/>
          <p:nvPr/>
        </p:nvSpPr>
        <p:spPr>
          <a:xfrm>
            <a:off x="609840" y="235918"/>
            <a:ext cx="8534160" cy="472291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spcBef>
                <a:spcPts val="601"/>
              </a:spcBef>
            </a:pPr>
            <a:r>
              <a:rPr lang="en-US" sz="2400" b="1" strike="noStrike" spc="-1" dirty="0" smtClean="0">
                <a:solidFill>
                  <a:srgbClr val="FFFFFF"/>
                </a:solidFill>
                <a:latin typeface="Century Gothic"/>
                <a:ea typeface="Microsoft YaHei"/>
              </a:rPr>
              <a:t>AGENDA</a:t>
            </a:r>
          </a:p>
          <a:p>
            <a:pPr>
              <a:lnSpc>
                <a:spcPct val="100000"/>
              </a:lnSpc>
              <a:spcBef>
                <a:spcPts val="601"/>
              </a:spcBef>
            </a:pPr>
            <a:endParaRPr lang="en-US" b="0" strike="noStrike" spc="-1" dirty="0" smtClean="0">
              <a:solidFill>
                <a:srgbClr val="000000"/>
              </a:solidFill>
              <a:latin typeface="Arial"/>
            </a:endParaRPr>
          </a:p>
          <a:p>
            <a:pPr>
              <a:lnSpc>
                <a:spcPct val="100000"/>
              </a:lnSpc>
              <a:spcBef>
                <a:spcPts val="601"/>
              </a:spcBef>
            </a:pPr>
            <a:r>
              <a:rPr lang="en-US" sz="1400" b="1" spc="-1" dirty="0" smtClean="0">
                <a:solidFill>
                  <a:srgbClr val="FF0000"/>
                </a:solidFill>
                <a:latin typeface="Arial"/>
              </a:rPr>
              <a:t>MIRAN’S ROADMAP</a:t>
            </a:r>
          </a:p>
          <a:p>
            <a:pPr marL="457200">
              <a:lnSpc>
                <a:spcPct val="100000"/>
              </a:lnSpc>
            </a:pPr>
            <a:r>
              <a:rPr lang="en-US" sz="1100" b="1" spc="-1" dirty="0" smtClean="0">
                <a:solidFill>
                  <a:srgbClr val="FF0000"/>
                </a:solidFill>
              </a:rPr>
              <a:t>CURRENCY DEVALUATION</a:t>
            </a:r>
          </a:p>
          <a:p>
            <a:pPr>
              <a:lnSpc>
                <a:spcPct val="100000"/>
              </a:lnSpc>
              <a:spcBef>
                <a:spcPts val="601"/>
              </a:spcBef>
            </a:pPr>
            <a:r>
              <a:rPr lang="en-US" sz="1400" b="1" spc="-1" dirty="0" smtClean="0">
                <a:solidFill>
                  <a:srgbClr val="FFFFFF"/>
                </a:solidFill>
                <a:latin typeface="Arial" pitchFamily="34" charset="0"/>
                <a:ea typeface="Microsoft YaHei"/>
                <a:cs typeface="Arial" pitchFamily="34" charset="0"/>
              </a:rPr>
              <a:t>FIRST TO DEVALUE WINS!</a:t>
            </a:r>
          </a:p>
          <a:p>
            <a:pPr marL="457200" lvl="2">
              <a:spcBef>
                <a:spcPts val="601"/>
              </a:spcBef>
            </a:pPr>
            <a:r>
              <a:rPr lang="en-US" sz="1100" b="1" spc="-1" dirty="0" smtClean="0">
                <a:solidFill>
                  <a:srgbClr val="FFFFFF"/>
                </a:solidFill>
                <a:ea typeface="Microsoft YaHei"/>
              </a:rPr>
              <a:t>LESSONS FROM HISTORY</a:t>
            </a:r>
            <a:endParaRPr lang="en-US" sz="1400" b="1" spc="-1" dirty="0" smtClean="0">
              <a:solidFill>
                <a:srgbClr val="FFFFFF"/>
              </a:solidFill>
              <a:latin typeface="Arial" pitchFamily="34" charset="0"/>
              <a:ea typeface="Microsoft YaHei"/>
              <a:cs typeface="Arial" pitchFamily="34" charset="0"/>
            </a:endParaRPr>
          </a:p>
          <a:p>
            <a:pPr>
              <a:lnSpc>
                <a:spcPct val="100000"/>
              </a:lnSpc>
              <a:spcBef>
                <a:spcPts val="601"/>
              </a:spcBef>
            </a:pPr>
            <a:r>
              <a:rPr lang="en-US" sz="1400" b="1" spc="-1" dirty="0" smtClean="0">
                <a:solidFill>
                  <a:srgbClr val="FFFFFF"/>
                </a:solidFill>
                <a:latin typeface="Arial" pitchFamily="34" charset="0"/>
                <a:ea typeface="Microsoft YaHei"/>
                <a:cs typeface="Arial" pitchFamily="34" charset="0"/>
              </a:rPr>
              <a:t>TRADE WARS BECOME CURRENCY WAR</a:t>
            </a:r>
          </a:p>
          <a:p>
            <a:pPr marL="457200" lvl="2">
              <a:spcBef>
                <a:spcPts val="601"/>
              </a:spcBef>
            </a:pPr>
            <a:r>
              <a:rPr lang="en-US" sz="1100" b="1" spc="-1" dirty="0" smtClean="0">
                <a:solidFill>
                  <a:srgbClr val="FFFFFF"/>
                </a:solidFill>
                <a:ea typeface="Microsoft YaHei"/>
              </a:rPr>
              <a:t>WHO IS FIRST: CHINA OR THE US?</a:t>
            </a:r>
            <a:endParaRPr lang="en-US" sz="1100" b="1" spc="-1" dirty="0" smtClean="0">
              <a:solidFill>
                <a:srgbClr val="FFFFFF"/>
              </a:solidFill>
              <a:ea typeface="Microsoft YaHei"/>
            </a:endParaRPr>
          </a:p>
          <a:p>
            <a:pPr marL="457200" lvl="2">
              <a:spcBef>
                <a:spcPts val="601"/>
              </a:spcBef>
            </a:pPr>
            <a:r>
              <a:rPr lang="en-US" sz="1100" b="1" spc="-1" dirty="0" smtClean="0">
                <a:solidFill>
                  <a:srgbClr val="FFFFFF"/>
                </a:solidFill>
                <a:ea typeface="Microsoft YaHei"/>
              </a:rPr>
              <a:t>USDCNH</a:t>
            </a:r>
            <a:endParaRPr lang="en-US" sz="1100" b="1" spc="-1" dirty="0" smtClean="0">
              <a:solidFill>
                <a:srgbClr val="FFFFFF"/>
              </a:solidFill>
              <a:ea typeface="Microsoft YaHei"/>
            </a:endParaRPr>
          </a:p>
          <a:p>
            <a:pPr marL="457200" lvl="2">
              <a:spcBef>
                <a:spcPts val="601"/>
              </a:spcBef>
            </a:pPr>
            <a:r>
              <a:rPr lang="en-US" sz="1100" b="1" spc="-1" dirty="0" smtClean="0">
                <a:solidFill>
                  <a:srgbClr val="FFFFFF"/>
                </a:solidFill>
                <a:ea typeface="Microsoft YaHei"/>
              </a:rPr>
              <a:t>DXY</a:t>
            </a:r>
            <a:endParaRPr lang="en-US" sz="1400" b="1" spc="-1" dirty="0" smtClean="0">
              <a:solidFill>
                <a:srgbClr val="FFFFFF"/>
              </a:solidFill>
              <a:latin typeface="Arial" pitchFamily="34" charset="0"/>
              <a:ea typeface="Microsoft YaHei"/>
              <a:cs typeface="Arial" pitchFamily="34" charset="0"/>
            </a:endParaRPr>
          </a:p>
          <a:p>
            <a:pPr>
              <a:lnSpc>
                <a:spcPct val="100000"/>
              </a:lnSpc>
              <a:spcBef>
                <a:spcPts val="601"/>
              </a:spcBef>
            </a:pPr>
            <a:r>
              <a:rPr lang="en-US" sz="1400" b="1" spc="-1" dirty="0" smtClean="0">
                <a:solidFill>
                  <a:srgbClr val="FFFFFF"/>
                </a:solidFill>
                <a:latin typeface="Arial" pitchFamily="34" charset="0"/>
                <a:ea typeface="Microsoft YaHei"/>
                <a:cs typeface="Arial" pitchFamily="34" charset="0"/>
              </a:rPr>
              <a:t>NON FIAT CURRENCIES</a:t>
            </a:r>
          </a:p>
          <a:p>
            <a:pPr marL="457200" lvl="2">
              <a:spcBef>
                <a:spcPts val="601"/>
              </a:spcBef>
            </a:pPr>
            <a:r>
              <a:rPr lang="en-US" sz="1100" b="1" spc="-1" dirty="0" smtClean="0">
                <a:solidFill>
                  <a:srgbClr val="FFFFFF"/>
                </a:solidFill>
                <a:ea typeface="Microsoft YaHei"/>
              </a:rPr>
              <a:t>PRECIOUS METALS</a:t>
            </a:r>
          </a:p>
          <a:p>
            <a:pPr marL="457200" lvl="2">
              <a:spcBef>
                <a:spcPts val="601"/>
              </a:spcBef>
            </a:pPr>
            <a:r>
              <a:rPr lang="en-US" sz="1100" b="1" spc="-1" dirty="0" smtClean="0">
                <a:solidFill>
                  <a:srgbClr val="FFFFFF"/>
                </a:solidFill>
                <a:ea typeface="Microsoft YaHei"/>
              </a:rPr>
              <a:t>BLACK GOLD</a:t>
            </a:r>
          </a:p>
          <a:p>
            <a:pPr marL="457200" lvl="2">
              <a:spcBef>
                <a:spcPts val="601"/>
              </a:spcBef>
            </a:pPr>
            <a:r>
              <a:rPr lang="en-US" sz="1100" b="1" spc="-1" dirty="0" smtClean="0">
                <a:solidFill>
                  <a:srgbClr val="FFFFFF"/>
                </a:solidFill>
                <a:ea typeface="Microsoft YaHei"/>
              </a:rPr>
              <a:t>CRYPTO	</a:t>
            </a:r>
            <a:endParaRPr lang="en-US" sz="1400" b="1" spc="-1" dirty="0" smtClean="0">
              <a:solidFill>
                <a:srgbClr val="FFFFFF"/>
              </a:solidFill>
              <a:latin typeface="Arial" pitchFamily="34" charset="0"/>
              <a:ea typeface="Microsoft YaHei"/>
              <a:cs typeface="Arial" pitchFamily="34" charset="0"/>
            </a:endParaRPr>
          </a:p>
          <a:p>
            <a:pPr>
              <a:spcBef>
                <a:spcPts val="601"/>
              </a:spcBef>
            </a:pPr>
            <a:r>
              <a:rPr lang="en-US" sz="1400" b="1" strike="noStrike" spc="-1" dirty="0" smtClean="0">
                <a:solidFill>
                  <a:srgbClr val="FFFFFF"/>
                </a:solidFill>
                <a:latin typeface="Century Gothic"/>
                <a:ea typeface="Microsoft YaHei"/>
              </a:rPr>
              <a:t>CONCLUSIONS</a:t>
            </a:r>
          </a:p>
          <a:p>
            <a:r>
              <a:rPr lang="en-US" sz="1100" b="1" spc="-1" dirty="0" smtClean="0">
                <a:solidFill>
                  <a:srgbClr val="FFFFFF"/>
                </a:solidFill>
                <a:latin typeface="Century Gothic"/>
                <a:ea typeface="Microsoft YaHei"/>
              </a:rPr>
              <a:t>           THE GREAT RESET</a:t>
            </a:r>
          </a:p>
          <a:p>
            <a:pPr marL="0" lvl="2"/>
            <a:r>
              <a:rPr lang="en-US" sz="1100" b="1" spc="-1" dirty="0" smtClean="0">
                <a:solidFill>
                  <a:srgbClr val="FFFFFF"/>
                </a:solidFill>
                <a:latin typeface="Century Gothic"/>
                <a:ea typeface="Microsoft YaHei"/>
              </a:rPr>
              <a:t>           CHANGING THE GLOBAL TRADING SYSTEM</a:t>
            </a:r>
            <a:r>
              <a:rPr lang="en-US" sz="1200" b="1" strike="noStrike" spc="-1" dirty="0" smtClean="0">
                <a:solidFill>
                  <a:srgbClr val="FFFFFF"/>
                </a:solidFill>
                <a:latin typeface="Century Gothic"/>
                <a:ea typeface="Microsoft YaHei"/>
              </a:rPr>
              <a:t>	</a:t>
            </a:r>
            <a:endParaRPr lang="en-US" sz="1200" b="0" strike="noStrike" spc="-1" dirty="0" smtClean="0">
              <a:solidFill>
                <a:srgbClr val="000000"/>
              </a:solidFill>
              <a:latin typeface="Arial"/>
            </a:endParaRPr>
          </a:p>
          <a:p>
            <a:pPr>
              <a:lnSpc>
                <a:spcPct val="100000"/>
              </a:lnSpc>
              <a:spcBef>
                <a:spcPts val="601"/>
              </a:spcBef>
            </a:pPr>
            <a:endParaRPr lang="en-US" sz="800" b="0" strike="noStrike" spc="-1" dirty="0">
              <a:solidFill>
                <a:srgbClr val="000000"/>
              </a:solidFill>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81000" y="361950"/>
            <a:ext cx="7086600" cy="33547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effectLst/>
                <a:latin typeface="Georgia" pitchFamily="18" charset="0"/>
                <a:ea typeface="Times New Roman" pitchFamily="18" charset="0"/>
                <a:cs typeface="Arial" pitchFamily="34" charset="0"/>
              </a:rPr>
              <a:t>THE UNFOLDING ROADMAP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effectLst/>
              <a:latin typeface="Georgia" pitchFamily="18"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effectLst/>
              <a:latin typeface="Georgia" pitchFamily="18"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Georgia" pitchFamily="18" charset="0"/>
                <a:ea typeface="Times New Roman" pitchFamily="18" charset="0"/>
                <a:cs typeface="Arial" pitchFamily="34" charset="0"/>
              </a:rPr>
              <a:t>1- TARIFFs</a:t>
            </a:r>
            <a:r>
              <a:rPr kumimoji="0" lang="en-US" sz="1200" b="0" i="0" u="none" strike="noStrike" cap="none" normalizeH="0" baseline="0" dirty="0" smtClean="0">
                <a:ln>
                  <a:noFill/>
                </a:ln>
                <a:effectLst/>
                <a:latin typeface="Calibri"/>
                <a:ea typeface="Times New Roman" pitchFamily="18" charset="0"/>
                <a:cs typeface="Arial" pitchFamily="34" charset="0"/>
              </a:rPr>
              <a:t> </a:t>
            </a:r>
            <a:r>
              <a:rPr kumimoji="0" lang="en-US" sz="1200" b="0" i="0" u="none" strike="noStrike" cap="none" normalizeH="0" baseline="0" dirty="0" smtClean="0">
                <a:ln>
                  <a:noFill/>
                </a:ln>
                <a:effectLst/>
                <a:latin typeface="Georgia" pitchFamily="18" charset="0"/>
                <a:ea typeface="Times New Roman" pitchFamily="18" charset="0"/>
                <a:cs typeface="Arial" pitchFamily="34" charset="0"/>
              </a:rPr>
              <a:t>-</a:t>
            </a:r>
            <a:r>
              <a:rPr kumimoji="0" lang="en-US" sz="1200" b="0" i="0" u="none" strike="noStrike" cap="none" normalizeH="0" baseline="0" dirty="0" smtClean="0">
                <a:ln>
                  <a:noFill/>
                </a:ln>
                <a:effectLst/>
                <a:latin typeface="Calibri"/>
                <a:ea typeface="Times New Roman" pitchFamily="18" charset="0"/>
                <a:cs typeface="Arial" pitchFamily="34" charset="0"/>
              </a:rPr>
              <a:t> </a:t>
            </a:r>
            <a:r>
              <a:rPr kumimoji="0" lang="en-US" sz="1200" b="0" i="1" u="none" strike="noStrike" cap="none" normalizeH="0" baseline="0" dirty="0" smtClean="0">
                <a:ln>
                  <a:noFill/>
                </a:ln>
                <a:effectLst/>
                <a:latin typeface="Georgia" pitchFamily="18" charset="0"/>
                <a:ea typeface="Times New Roman" pitchFamily="18" charset="0"/>
                <a:cs typeface="Arial" pitchFamily="34" charset="0"/>
              </a:rPr>
              <a:t>A Destabilizing Shock</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effectLst/>
              <a:latin typeface="Georgia"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200" b="1" dirty="0" smtClean="0">
                <a:latin typeface="Georgia" pitchFamily="18" charset="0"/>
                <a:ea typeface="Times New Roman" pitchFamily="18" charset="0"/>
                <a:cs typeface="Arial" pitchFamily="34" charset="0"/>
              </a:rPr>
              <a:t>	</a:t>
            </a:r>
            <a:endParaRPr lang="en-US" sz="1200" b="1" dirty="0" smtClean="0">
              <a:latin typeface="Georgia"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Georgia" pitchFamily="18" charset="0"/>
                <a:ea typeface="Times New Roman" pitchFamily="18" charset="0"/>
                <a:cs typeface="Arial" pitchFamily="34" charset="0"/>
              </a:rPr>
              <a:t>	</a:t>
            </a:r>
            <a:r>
              <a:rPr kumimoji="0" lang="en-US" sz="1200" b="1" i="0" u="none" strike="noStrike" cap="none" normalizeH="0" baseline="0" dirty="0" smtClean="0">
                <a:ln>
                  <a:noFill/>
                </a:ln>
                <a:effectLst/>
                <a:latin typeface="Georgia" pitchFamily="18" charset="0"/>
                <a:ea typeface="Times New Roman" pitchFamily="18" charset="0"/>
                <a:cs typeface="Arial" pitchFamily="34" charset="0"/>
              </a:rPr>
              <a:t>2- TARIFF NEGOTIATIONS</a:t>
            </a:r>
            <a:r>
              <a:rPr kumimoji="0" lang="en-US" sz="1200" b="0" i="0" u="none" strike="noStrike" cap="none" normalizeH="0" baseline="0" dirty="0" smtClean="0">
                <a:ln>
                  <a:noFill/>
                </a:ln>
                <a:effectLst/>
                <a:latin typeface="Calibri"/>
                <a:ea typeface="Times New Roman" pitchFamily="18" charset="0"/>
                <a:cs typeface="Arial" pitchFamily="34" charset="0"/>
              </a:rPr>
              <a:t> </a:t>
            </a:r>
            <a:r>
              <a:rPr kumimoji="0" lang="en-US" sz="1200" b="0" i="0" u="none" strike="noStrike" cap="none" normalizeH="0" baseline="0" dirty="0" smtClean="0">
                <a:ln>
                  <a:noFill/>
                </a:ln>
                <a:effectLst/>
                <a:latin typeface="Georgia" pitchFamily="18" charset="0"/>
                <a:ea typeface="Times New Roman" pitchFamily="18" charset="0"/>
                <a:cs typeface="Arial" pitchFamily="34" charset="0"/>
              </a:rPr>
              <a:t>-</a:t>
            </a:r>
            <a:r>
              <a:rPr kumimoji="0" lang="en-US" sz="1200" b="0" i="0" u="none" strike="noStrike" cap="none" normalizeH="0" baseline="0" dirty="0" smtClean="0">
                <a:ln>
                  <a:noFill/>
                </a:ln>
                <a:effectLst/>
                <a:latin typeface="Calibri"/>
                <a:ea typeface="Times New Roman" pitchFamily="18" charset="0"/>
                <a:cs typeface="Arial" pitchFamily="34" charset="0"/>
              </a:rPr>
              <a:t> </a:t>
            </a:r>
            <a:r>
              <a:rPr kumimoji="0" lang="en-US" sz="1200" b="0" i="1" u="none" strike="noStrike" cap="none" normalizeH="0" baseline="0" dirty="0" smtClean="0">
                <a:ln>
                  <a:noFill/>
                </a:ln>
                <a:effectLst/>
                <a:latin typeface="Georgia" pitchFamily="18" charset="0"/>
                <a:ea typeface="Times New Roman" pitchFamily="18" charset="0"/>
                <a:cs typeface="Arial" pitchFamily="34" charset="0"/>
              </a:rPr>
              <a:t>On a Unilateral Basis</a:t>
            </a:r>
            <a:endParaRPr kumimoji="0" lang="en-US" sz="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effectLst/>
              <a:latin typeface="Georgia"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200" b="1" dirty="0" smtClean="0">
              <a:latin typeface="Georgia"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Georgia" pitchFamily="18"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sz="1200" b="1" dirty="0" smtClean="0">
                <a:latin typeface="Georgia" pitchFamily="18" charset="0"/>
                <a:ea typeface="Times New Roman" pitchFamily="18" charset="0"/>
                <a:cs typeface="Arial" pitchFamily="34" charset="0"/>
              </a:rPr>
              <a:t>	</a:t>
            </a:r>
            <a:r>
              <a:rPr lang="en-US" sz="1200" b="1" dirty="0" smtClean="0">
                <a:latin typeface="Georgia" pitchFamily="18" charset="0"/>
                <a:ea typeface="Times New Roman" pitchFamily="18" charset="0"/>
                <a:cs typeface="Arial" pitchFamily="34" charset="0"/>
              </a:rPr>
              <a:t>	</a:t>
            </a:r>
            <a:r>
              <a:rPr kumimoji="0" lang="en-US" sz="1200" b="1" i="0" u="none" strike="noStrike" cap="none" normalizeH="0" baseline="0" dirty="0" smtClean="0">
                <a:ln>
                  <a:noFill/>
                </a:ln>
                <a:effectLst/>
                <a:latin typeface="Georgia" pitchFamily="18" charset="0"/>
                <a:ea typeface="Times New Roman" pitchFamily="18" charset="0"/>
                <a:cs typeface="Arial" pitchFamily="34" charset="0"/>
              </a:rPr>
              <a:t>3- A US TRADE BLOCK</a:t>
            </a:r>
            <a:r>
              <a:rPr kumimoji="0" lang="en-US" sz="1200" b="0" i="0" u="none" strike="noStrike" cap="none" normalizeH="0" baseline="0" dirty="0" smtClean="0">
                <a:ln>
                  <a:noFill/>
                </a:ln>
                <a:effectLst/>
                <a:latin typeface="Calibri"/>
                <a:ea typeface="Times New Roman" pitchFamily="18" charset="0"/>
                <a:cs typeface="Arial" pitchFamily="34" charset="0"/>
              </a:rPr>
              <a:t> </a:t>
            </a:r>
            <a:r>
              <a:rPr kumimoji="0" lang="en-US" sz="1200" b="0" i="0" u="none" strike="noStrike" cap="none" normalizeH="0" baseline="0" dirty="0" smtClean="0">
                <a:ln>
                  <a:noFill/>
                </a:ln>
                <a:effectLst/>
                <a:latin typeface="Georgia" pitchFamily="18" charset="0"/>
                <a:ea typeface="Times New Roman" pitchFamily="18" charset="0"/>
                <a:cs typeface="Arial" pitchFamily="34" charset="0"/>
              </a:rPr>
              <a:t>-</a:t>
            </a:r>
            <a:r>
              <a:rPr kumimoji="0" lang="en-US" sz="1200" b="0" i="0" u="none" strike="noStrike" cap="none" normalizeH="0" baseline="0" dirty="0" smtClean="0">
                <a:ln>
                  <a:noFill/>
                </a:ln>
                <a:effectLst/>
                <a:latin typeface="Calibri"/>
                <a:ea typeface="Times New Roman" pitchFamily="18" charset="0"/>
                <a:cs typeface="Arial" pitchFamily="34" charset="0"/>
              </a:rPr>
              <a:t> </a:t>
            </a:r>
            <a:r>
              <a:rPr kumimoji="0" lang="en-US" sz="1200" b="0" i="1" u="none" strike="noStrike" cap="none" normalizeH="0" baseline="0" dirty="0" smtClean="0">
                <a:ln>
                  <a:noFill/>
                </a:ln>
                <a:effectLst/>
                <a:latin typeface="Georgia" pitchFamily="18" charset="0"/>
                <a:ea typeface="Times New Roman" pitchFamily="18" charset="0"/>
                <a:cs typeface="Arial" pitchFamily="34" charset="0"/>
              </a:rPr>
              <a:t>A US Trade version of OPEC+</a:t>
            </a:r>
            <a:endParaRPr kumimoji="0" lang="en-US" sz="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effectLst/>
              <a:latin typeface="Georgia"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200" b="1" dirty="0" smtClean="0">
              <a:latin typeface="Georgia"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effectLst/>
              <a:latin typeface="Georgia"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200" b="1" dirty="0" smtClean="0">
                <a:latin typeface="Georgia" pitchFamily="18" charset="0"/>
                <a:ea typeface="Times New Roman" pitchFamily="18" charset="0"/>
                <a:cs typeface="Arial" pitchFamily="34" charset="0"/>
              </a:rPr>
              <a:t>			</a:t>
            </a:r>
            <a:r>
              <a:rPr kumimoji="0" lang="en-US" sz="1200" b="1" i="0" u="none" strike="noStrike" cap="none" normalizeH="0" baseline="0" dirty="0" smtClean="0">
                <a:ln>
                  <a:noFill/>
                </a:ln>
                <a:effectLst/>
                <a:latin typeface="Georgia" pitchFamily="18" charset="0"/>
                <a:ea typeface="Times New Roman" pitchFamily="18" charset="0"/>
                <a:cs typeface="Arial" pitchFamily="34" charset="0"/>
              </a:rPr>
              <a:t>4- US DOLLAR DEVALUATION</a:t>
            </a:r>
            <a:r>
              <a:rPr kumimoji="0" lang="en-US" sz="1200" b="0" i="0" u="none" strike="noStrike" cap="none" normalizeH="0" baseline="0" dirty="0" smtClean="0">
                <a:ln>
                  <a:noFill/>
                </a:ln>
                <a:effectLst/>
                <a:latin typeface="Calibri"/>
                <a:ea typeface="Times New Roman" pitchFamily="18" charset="0"/>
                <a:cs typeface="Arial" pitchFamily="34" charset="0"/>
              </a:rPr>
              <a:t> </a:t>
            </a:r>
            <a:r>
              <a:rPr kumimoji="0" lang="en-US" sz="1200" b="0" i="0" u="none" strike="noStrike" cap="none" normalizeH="0" baseline="0" dirty="0" smtClean="0">
                <a:ln>
                  <a:noFill/>
                </a:ln>
                <a:effectLst/>
                <a:latin typeface="Georgia" pitchFamily="18" charset="0"/>
                <a:ea typeface="Times New Roman" pitchFamily="18" charset="0"/>
                <a:cs typeface="Arial" pitchFamily="34" charset="0"/>
              </a:rPr>
              <a:t>-</a:t>
            </a:r>
            <a:r>
              <a:rPr kumimoji="0" lang="en-US" sz="1200" b="0" i="0" u="none" strike="noStrike" cap="none" normalizeH="0" baseline="0" dirty="0" smtClean="0">
                <a:ln>
                  <a:noFill/>
                </a:ln>
                <a:effectLst/>
                <a:latin typeface="Calibri"/>
                <a:ea typeface="Times New Roman" pitchFamily="18" charset="0"/>
                <a:cs typeface="Arial" pitchFamily="34" charset="0"/>
              </a:rPr>
              <a:t> </a:t>
            </a:r>
            <a:r>
              <a:rPr kumimoji="0" lang="en-US" sz="1200" b="0" i="1" u="none" strike="noStrike" cap="none" normalizeH="0" baseline="0" dirty="0" smtClean="0">
                <a:ln>
                  <a:noFill/>
                </a:ln>
                <a:effectLst/>
                <a:latin typeface="Georgia" pitchFamily="18" charset="0"/>
                <a:ea typeface="Times New Roman" pitchFamily="18" charset="0"/>
                <a:cs typeface="Arial" pitchFamily="34" charset="0"/>
              </a:rPr>
              <a:t>Surging Gold is now</a:t>
            </a:r>
            <a:r>
              <a:rPr lang="en-US" sz="1200" i="1" dirty="0" smtClean="0">
                <a:latin typeface="Georgia" pitchFamily="18" charset="0"/>
                <a:ea typeface="Times New Roman" pitchFamily="18" charset="0"/>
                <a:cs typeface="Arial" pitchFamily="34" charset="0"/>
              </a:rPr>
              <a:t>	</a:t>
            </a:r>
            <a:r>
              <a:rPr lang="en-US" sz="1200" i="1" dirty="0" smtClean="0">
                <a:latin typeface="Georgia" pitchFamily="18" charset="0"/>
                <a:ea typeface="Times New Roman" pitchFamily="18" charset="0"/>
                <a:cs typeface="Arial" pitchFamily="34" charset="0"/>
              </a:rPr>
              <a:t>			</a:t>
            </a:r>
            <a:r>
              <a:rPr kumimoji="0" lang="en-US" sz="1200" b="0" i="1" u="none" strike="noStrike" cap="none" normalizeH="0" baseline="0" dirty="0" smtClean="0">
                <a:ln>
                  <a:noFill/>
                </a:ln>
                <a:effectLst/>
                <a:latin typeface="Georgia" pitchFamily="18" charset="0"/>
                <a:ea typeface="Times New Roman" pitchFamily="18" charset="0"/>
                <a:cs typeface="Arial" pitchFamily="34" charset="0"/>
              </a:rPr>
              <a:t>"Front Running" This Stage</a:t>
            </a:r>
            <a:endParaRPr kumimoji="0" lang="en-US" sz="18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81000" y="361950"/>
            <a:ext cx="7086600" cy="33547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effectLst/>
                <a:latin typeface="Georgia" pitchFamily="18" charset="0"/>
                <a:ea typeface="Times New Roman" pitchFamily="18" charset="0"/>
                <a:cs typeface="Arial" pitchFamily="34" charset="0"/>
              </a:rPr>
              <a:t>THE UNFOLDING ROADMAP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effectLst/>
              <a:latin typeface="Georgia" pitchFamily="18"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effectLst/>
              <a:latin typeface="Georgia" pitchFamily="18"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Georgia" pitchFamily="18" charset="0"/>
                <a:ea typeface="Times New Roman" pitchFamily="18" charset="0"/>
                <a:cs typeface="Arial" pitchFamily="34" charset="0"/>
              </a:rPr>
              <a:t>1- TARIFFs</a:t>
            </a:r>
            <a:r>
              <a:rPr kumimoji="0" lang="en-US" sz="1200" b="0" i="0" u="none" strike="noStrike" cap="none" normalizeH="0" baseline="0" dirty="0" smtClean="0">
                <a:ln>
                  <a:noFill/>
                </a:ln>
                <a:effectLst/>
                <a:latin typeface="Calibri"/>
                <a:ea typeface="Times New Roman" pitchFamily="18" charset="0"/>
                <a:cs typeface="Arial" pitchFamily="34" charset="0"/>
              </a:rPr>
              <a:t> </a:t>
            </a:r>
            <a:r>
              <a:rPr kumimoji="0" lang="en-US" sz="1200" b="0" i="0" u="none" strike="noStrike" cap="none" normalizeH="0" baseline="0" dirty="0" smtClean="0">
                <a:ln>
                  <a:noFill/>
                </a:ln>
                <a:effectLst/>
                <a:latin typeface="Georgia" pitchFamily="18" charset="0"/>
                <a:ea typeface="Times New Roman" pitchFamily="18" charset="0"/>
                <a:cs typeface="Arial" pitchFamily="34" charset="0"/>
              </a:rPr>
              <a:t>-</a:t>
            </a:r>
            <a:r>
              <a:rPr kumimoji="0" lang="en-US" sz="1200" b="0" i="0" u="none" strike="noStrike" cap="none" normalizeH="0" baseline="0" dirty="0" smtClean="0">
                <a:ln>
                  <a:noFill/>
                </a:ln>
                <a:effectLst/>
                <a:latin typeface="Calibri"/>
                <a:ea typeface="Times New Roman" pitchFamily="18" charset="0"/>
                <a:cs typeface="Arial" pitchFamily="34" charset="0"/>
              </a:rPr>
              <a:t> </a:t>
            </a:r>
            <a:r>
              <a:rPr kumimoji="0" lang="en-US" sz="1200" b="0" i="1" u="none" strike="noStrike" cap="none" normalizeH="0" baseline="0" dirty="0" smtClean="0">
                <a:ln>
                  <a:noFill/>
                </a:ln>
                <a:effectLst/>
                <a:latin typeface="Georgia" pitchFamily="18" charset="0"/>
                <a:ea typeface="Times New Roman" pitchFamily="18" charset="0"/>
                <a:cs typeface="Arial" pitchFamily="34" charset="0"/>
              </a:rPr>
              <a:t>A Destabilizing Shock</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effectLst/>
              <a:latin typeface="Georgia"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200" b="1" dirty="0" smtClean="0">
                <a:latin typeface="Georgia" pitchFamily="18" charset="0"/>
                <a:ea typeface="Times New Roman" pitchFamily="18" charset="0"/>
                <a:cs typeface="Arial" pitchFamily="34" charset="0"/>
              </a:rPr>
              <a:t>	</a:t>
            </a:r>
            <a:endParaRPr lang="en-US" sz="1200" b="1" dirty="0" smtClean="0">
              <a:latin typeface="Georgia"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Georgia" pitchFamily="18" charset="0"/>
                <a:ea typeface="Times New Roman" pitchFamily="18" charset="0"/>
                <a:cs typeface="Arial" pitchFamily="34" charset="0"/>
              </a:rPr>
              <a:t>	</a:t>
            </a:r>
            <a:r>
              <a:rPr kumimoji="0" lang="en-US" sz="1200" b="1" i="0" u="none" strike="noStrike" cap="none" normalizeH="0" baseline="0" dirty="0" smtClean="0">
                <a:ln>
                  <a:noFill/>
                </a:ln>
                <a:effectLst/>
                <a:latin typeface="Georgia" pitchFamily="18" charset="0"/>
                <a:ea typeface="Times New Roman" pitchFamily="18" charset="0"/>
                <a:cs typeface="Arial" pitchFamily="34" charset="0"/>
              </a:rPr>
              <a:t>2- TARIFF NEGOTIATIONS</a:t>
            </a:r>
            <a:r>
              <a:rPr kumimoji="0" lang="en-US" sz="1200" b="0" i="0" u="none" strike="noStrike" cap="none" normalizeH="0" baseline="0" dirty="0" smtClean="0">
                <a:ln>
                  <a:noFill/>
                </a:ln>
                <a:effectLst/>
                <a:latin typeface="Calibri"/>
                <a:ea typeface="Times New Roman" pitchFamily="18" charset="0"/>
                <a:cs typeface="Arial" pitchFamily="34" charset="0"/>
              </a:rPr>
              <a:t> </a:t>
            </a:r>
            <a:r>
              <a:rPr kumimoji="0" lang="en-US" sz="1200" b="0" i="0" u="none" strike="noStrike" cap="none" normalizeH="0" baseline="0" dirty="0" smtClean="0">
                <a:ln>
                  <a:noFill/>
                </a:ln>
                <a:effectLst/>
                <a:latin typeface="Georgia" pitchFamily="18" charset="0"/>
                <a:ea typeface="Times New Roman" pitchFamily="18" charset="0"/>
                <a:cs typeface="Arial" pitchFamily="34" charset="0"/>
              </a:rPr>
              <a:t>-</a:t>
            </a:r>
            <a:r>
              <a:rPr kumimoji="0" lang="en-US" sz="1200" b="0" i="0" u="none" strike="noStrike" cap="none" normalizeH="0" baseline="0" dirty="0" smtClean="0">
                <a:ln>
                  <a:noFill/>
                </a:ln>
                <a:effectLst/>
                <a:latin typeface="Calibri"/>
                <a:ea typeface="Times New Roman" pitchFamily="18" charset="0"/>
                <a:cs typeface="Arial" pitchFamily="34" charset="0"/>
              </a:rPr>
              <a:t> </a:t>
            </a:r>
            <a:r>
              <a:rPr kumimoji="0" lang="en-US" sz="1200" b="0" i="1" u="none" strike="noStrike" cap="none" normalizeH="0" baseline="0" dirty="0" smtClean="0">
                <a:ln>
                  <a:noFill/>
                </a:ln>
                <a:effectLst/>
                <a:latin typeface="Georgia" pitchFamily="18" charset="0"/>
                <a:ea typeface="Times New Roman" pitchFamily="18" charset="0"/>
                <a:cs typeface="Arial" pitchFamily="34" charset="0"/>
              </a:rPr>
              <a:t>On a Unilateral Basis</a:t>
            </a:r>
            <a:endParaRPr kumimoji="0" lang="en-US" sz="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effectLst/>
              <a:latin typeface="Georgia"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200" b="1" dirty="0" smtClean="0">
              <a:latin typeface="Georgia"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Georgia" pitchFamily="18"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sz="1200" b="1" dirty="0" smtClean="0">
                <a:latin typeface="Georgia" pitchFamily="18" charset="0"/>
                <a:ea typeface="Times New Roman" pitchFamily="18" charset="0"/>
                <a:cs typeface="Arial" pitchFamily="34" charset="0"/>
              </a:rPr>
              <a:t>	</a:t>
            </a:r>
            <a:r>
              <a:rPr lang="en-US" sz="1200" b="1" dirty="0" smtClean="0">
                <a:latin typeface="Georgia" pitchFamily="18" charset="0"/>
                <a:ea typeface="Times New Roman" pitchFamily="18" charset="0"/>
                <a:cs typeface="Arial" pitchFamily="34" charset="0"/>
              </a:rPr>
              <a:t>	</a:t>
            </a:r>
            <a:r>
              <a:rPr kumimoji="0" lang="en-US" sz="1200" b="1" i="0" u="none" strike="noStrike" cap="none" normalizeH="0" baseline="0" dirty="0" smtClean="0">
                <a:ln>
                  <a:noFill/>
                </a:ln>
                <a:effectLst/>
                <a:latin typeface="Georgia" pitchFamily="18" charset="0"/>
                <a:ea typeface="Times New Roman" pitchFamily="18" charset="0"/>
                <a:cs typeface="Arial" pitchFamily="34" charset="0"/>
              </a:rPr>
              <a:t>3- A US TRADE BLOCK</a:t>
            </a:r>
            <a:r>
              <a:rPr kumimoji="0" lang="en-US" sz="1200" b="0" i="0" u="none" strike="noStrike" cap="none" normalizeH="0" baseline="0" dirty="0" smtClean="0">
                <a:ln>
                  <a:noFill/>
                </a:ln>
                <a:effectLst/>
                <a:latin typeface="Calibri"/>
                <a:ea typeface="Times New Roman" pitchFamily="18" charset="0"/>
                <a:cs typeface="Arial" pitchFamily="34" charset="0"/>
              </a:rPr>
              <a:t> </a:t>
            </a:r>
            <a:r>
              <a:rPr kumimoji="0" lang="en-US" sz="1200" b="0" i="0" u="none" strike="noStrike" cap="none" normalizeH="0" baseline="0" dirty="0" smtClean="0">
                <a:ln>
                  <a:noFill/>
                </a:ln>
                <a:effectLst/>
                <a:latin typeface="Georgia" pitchFamily="18" charset="0"/>
                <a:ea typeface="Times New Roman" pitchFamily="18" charset="0"/>
                <a:cs typeface="Arial" pitchFamily="34" charset="0"/>
              </a:rPr>
              <a:t>-</a:t>
            </a:r>
            <a:r>
              <a:rPr kumimoji="0" lang="en-US" sz="1200" b="0" i="0" u="none" strike="noStrike" cap="none" normalizeH="0" baseline="0" dirty="0" smtClean="0">
                <a:ln>
                  <a:noFill/>
                </a:ln>
                <a:effectLst/>
                <a:latin typeface="Calibri"/>
                <a:ea typeface="Times New Roman" pitchFamily="18" charset="0"/>
                <a:cs typeface="Arial" pitchFamily="34" charset="0"/>
              </a:rPr>
              <a:t> </a:t>
            </a:r>
            <a:r>
              <a:rPr kumimoji="0" lang="en-US" sz="1200" b="0" i="1" u="none" strike="noStrike" cap="none" normalizeH="0" baseline="0" dirty="0" smtClean="0">
                <a:ln>
                  <a:noFill/>
                </a:ln>
                <a:effectLst/>
                <a:latin typeface="Georgia" pitchFamily="18" charset="0"/>
                <a:ea typeface="Times New Roman" pitchFamily="18" charset="0"/>
                <a:cs typeface="Arial" pitchFamily="34" charset="0"/>
              </a:rPr>
              <a:t>A US Trade version of OPEC+</a:t>
            </a:r>
            <a:endParaRPr kumimoji="0" lang="en-US" sz="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effectLst/>
              <a:latin typeface="Georgia"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200" b="1" dirty="0" smtClean="0">
              <a:latin typeface="Georgia"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effectLst/>
              <a:latin typeface="Georgia"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200" b="1" dirty="0" smtClean="0">
                <a:latin typeface="Georgia" pitchFamily="18" charset="0"/>
                <a:ea typeface="Times New Roman" pitchFamily="18" charset="0"/>
                <a:cs typeface="Arial" pitchFamily="34" charset="0"/>
              </a:rPr>
              <a:t>			</a:t>
            </a:r>
            <a:r>
              <a:rPr kumimoji="0" lang="en-US" sz="1200" b="1" i="0" u="none" strike="noStrike" cap="none" normalizeH="0" baseline="0" dirty="0" smtClean="0">
                <a:ln>
                  <a:noFill/>
                </a:ln>
                <a:effectLst/>
                <a:latin typeface="Georgia" pitchFamily="18" charset="0"/>
                <a:ea typeface="Times New Roman" pitchFamily="18" charset="0"/>
                <a:cs typeface="Arial" pitchFamily="34" charset="0"/>
              </a:rPr>
              <a:t>4- US DOLLAR DEVALUATION</a:t>
            </a:r>
            <a:r>
              <a:rPr kumimoji="0" lang="en-US" sz="1200" b="0" i="0" u="none" strike="noStrike" cap="none" normalizeH="0" baseline="0" dirty="0" smtClean="0">
                <a:ln>
                  <a:noFill/>
                </a:ln>
                <a:effectLst/>
                <a:latin typeface="Calibri"/>
                <a:ea typeface="Times New Roman" pitchFamily="18" charset="0"/>
                <a:cs typeface="Arial" pitchFamily="34" charset="0"/>
              </a:rPr>
              <a:t> </a:t>
            </a:r>
            <a:r>
              <a:rPr kumimoji="0" lang="en-US" sz="1200" b="0" i="0" u="none" strike="noStrike" cap="none" normalizeH="0" baseline="0" dirty="0" smtClean="0">
                <a:ln>
                  <a:noFill/>
                </a:ln>
                <a:effectLst/>
                <a:latin typeface="Georgia" pitchFamily="18" charset="0"/>
                <a:ea typeface="Times New Roman" pitchFamily="18" charset="0"/>
                <a:cs typeface="Arial" pitchFamily="34" charset="0"/>
              </a:rPr>
              <a:t>-</a:t>
            </a:r>
            <a:r>
              <a:rPr kumimoji="0" lang="en-US" sz="1200" b="0" i="0" u="none" strike="noStrike" cap="none" normalizeH="0" baseline="0" dirty="0" smtClean="0">
                <a:ln>
                  <a:noFill/>
                </a:ln>
                <a:effectLst/>
                <a:latin typeface="Calibri"/>
                <a:ea typeface="Times New Roman" pitchFamily="18" charset="0"/>
                <a:cs typeface="Arial" pitchFamily="34" charset="0"/>
              </a:rPr>
              <a:t> </a:t>
            </a:r>
            <a:r>
              <a:rPr kumimoji="0" lang="en-US" sz="1200" b="0" i="1" u="none" strike="noStrike" cap="none" normalizeH="0" baseline="0" dirty="0" smtClean="0">
                <a:ln>
                  <a:noFill/>
                </a:ln>
                <a:effectLst/>
                <a:latin typeface="Georgia" pitchFamily="18" charset="0"/>
                <a:ea typeface="Times New Roman" pitchFamily="18" charset="0"/>
                <a:cs typeface="Arial" pitchFamily="34" charset="0"/>
              </a:rPr>
              <a:t>Surging Gold is now</a:t>
            </a:r>
            <a:r>
              <a:rPr lang="en-US" sz="1200" i="1" dirty="0" smtClean="0">
                <a:latin typeface="Georgia" pitchFamily="18" charset="0"/>
                <a:ea typeface="Times New Roman" pitchFamily="18" charset="0"/>
                <a:cs typeface="Arial" pitchFamily="34" charset="0"/>
              </a:rPr>
              <a:t>				</a:t>
            </a:r>
            <a:r>
              <a:rPr kumimoji="0" lang="en-US" sz="1200" b="0" i="1" u="none" strike="noStrike" cap="none" normalizeH="0" baseline="0" dirty="0" smtClean="0">
                <a:ln>
                  <a:noFill/>
                </a:ln>
                <a:effectLst/>
                <a:latin typeface="Georgia" pitchFamily="18" charset="0"/>
                <a:ea typeface="Times New Roman" pitchFamily="18" charset="0"/>
                <a:cs typeface="Arial" pitchFamily="34" charset="0"/>
              </a:rPr>
              <a:t>"Front Running" This Stage</a:t>
            </a:r>
            <a:endParaRPr kumimoji="0" lang="en-US" sz="1800" b="0" i="0" u="none" strike="noStrike" cap="none" normalizeH="0" baseline="0" dirty="0" smtClean="0">
              <a:ln>
                <a:noFill/>
              </a:ln>
              <a:effectLst/>
              <a:latin typeface="Arial" pitchFamily="34" charset="0"/>
              <a:cs typeface="Arial" pitchFamily="34" charset="0"/>
            </a:endParaRPr>
          </a:p>
        </p:txBody>
      </p:sp>
      <p:sp>
        <p:nvSpPr>
          <p:cNvPr id="3" name="Right Arrow 2"/>
          <p:cNvSpPr/>
          <p:nvPr/>
        </p:nvSpPr>
        <p:spPr>
          <a:xfrm>
            <a:off x="1371600" y="196215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09600" y="1962150"/>
            <a:ext cx="729687" cy="461665"/>
          </a:xfrm>
          <a:prstGeom prst="rect">
            <a:avLst/>
          </a:prstGeom>
          <a:noFill/>
        </p:spPr>
        <p:txBody>
          <a:bodyPr wrap="none" rtlCol="0">
            <a:spAutoFit/>
          </a:bodyPr>
          <a:lstStyle/>
          <a:p>
            <a:r>
              <a:rPr lang="en-US" sz="1200" b="1" dirty="0" smtClean="0"/>
              <a:t>WE ARE</a:t>
            </a:r>
          </a:p>
          <a:p>
            <a:r>
              <a:rPr lang="en-US" sz="1200" b="1" dirty="0" smtClean="0"/>
              <a:t>  HERE</a:t>
            </a:r>
            <a:endParaRPr lang="en-US" sz="12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209550"/>
            <a:ext cx="8382000" cy="3970318"/>
          </a:xfrm>
          <a:prstGeom prst="rect">
            <a:avLst/>
          </a:prstGeom>
          <a:noFill/>
        </p:spPr>
        <p:txBody>
          <a:bodyPr wrap="square" rtlCol="0">
            <a:spAutoFit/>
          </a:bodyPr>
          <a:lstStyle/>
          <a:p>
            <a:r>
              <a:rPr lang="en-US" sz="2400" b="1" dirty="0" smtClean="0"/>
              <a:t>POINTS OF PIVOT</a:t>
            </a:r>
            <a:endParaRPr lang="en-US" sz="2400" dirty="0" smtClean="0"/>
          </a:p>
          <a:p>
            <a:r>
              <a:rPr lang="en-US" dirty="0" smtClean="0"/>
              <a:t> </a:t>
            </a:r>
          </a:p>
          <a:p>
            <a:r>
              <a:rPr lang="en-US" b="1" dirty="0" smtClean="0"/>
              <a:t>1- DOLLAR </a:t>
            </a:r>
            <a:r>
              <a:rPr lang="en-US" b="1" dirty="0" smtClean="0"/>
              <a:t>OVERVALUATION</a:t>
            </a:r>
          </a:p>
          <a:p>
            <a:endParaRPr lang="en-US" sz="1600" b="1" dirty="0" smtClean="0"/>
          </a:p>
          <a:p>
            <a:pPr>
              <a:buFont typeface="Arial" pitchFamily="34" charset="0"/>
              <a:buChar char="•"/>
            </a:pPr>
            <a:r>
              <a:rPr lang="en-US" sz="1600" dirty="0" smtClean="0"/>
              <a:t> The </a:t>
            </a:r>
            <a:r>
              <a:rPr lang="en-US" sz="1600" dirty="0" smtClean="0"/>
              <a:t>root of </a:t>
            </a:r>
            <a:r>
              <a:rPr lang="en-US" sz="1600" dirty="0" smtClean="0"/>
              <a:t>US economic </a:t>
            </a:r>
            <a:r>
              <a:rPr lang="en-US" sz="1600" dirty="0" smtClean="0"/>
              <a:t>imbalances lies in persistent dollar overvaluation that prevents the balancing of international trade, and this overvaluation is driven by inelastic demand for reserve assets. </a:t>
            </a:r>
            <a:endParaRPr lang="en-US" sz="1600" dirty="0" smtClean="0"/>
          </a:p>
          <a:p>
            <a:pPr>
              <a:buFont typeface="Arial" pitchFamily="34" charset="0"/>
              <a:buChar char="•"/>
            </a:pPr>
            <a:r>
              <a:rPr lang="en-US" sz="1600" dirty="0" smtClean="0"/>
              <a:t> As </a:t>
            </a:r>
            <a:r>
              <a:rPr lang="en-US" sz="1600" dirty="0" smtClean="0"/>
              <a:t>global GDP grows, it becomes increasingly burdensome for the United States to finance the provision of:</a:t>
            </a:r>
          </a:p>
          <a:p>
            <a:r>
              <a:rPr lang="en-US" sz="1600" dirty="0" smtClean="0"/>
              <a:t> </a:t>
            </a:r>
          </a:p>
          <a:p>
            <a:pPr lvl="1"/>
            <a:r>
              <a:rPr lang="en-US" sz="1600" b="1" dirty="0" smtClean="0"/>
              <a:t>Reserve Assets</a:t>
            </a:r>
            <a:r>
              <a:rPr lang="en-US" sz="1600" dirty="0" smtClean="0"/>
              <a:t> and a</a:t>
            </a:r>
          </a:p>
          <a:p>
            <a:pPr lvl="1"/>
            <a:r>
              <a:rPr lang="en-US" sz="1600" b="1" dirty="0" smtClean="0"/>
              <a:t>Defense Umbrella</a:t>
            </a:r>
            <a:endParaRPr lang="en-US" sz="1600" dirty="0" smtClean="0"/>
          </a:p>
          <a:p>
            <a:r>
              <a:rPr lang="en-US" sz="1600" dirty="0" smtClean="0"/>
              <a:t> </a:t>
            </a:r>
          </a:p>
          <a:p>
            <a:r>
              <a:rPr lang="en-US" sz="1600" dirty="0" smtClean="0"/>
              <a:t>.. since the manufacturing and tradable sectors bear the brunt of the costs.</a:t>
            </a:r>
          </a:p>
          <a:p>
            <a:r>
              <a:rPr lang="en-US" sz="1600" dirty="0" smtClean="0"/>
              <a:t> </a:t>
            </a:r>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1733550"/>
            <a:ext cx="4017446" cy="369332"/>
          </a:xfrm>
          <a:prstGeom prst="rect">
            <a:avLst/>
          </a:prstGeom>
          <a:noFill/>
        </p:spPr>
        <p:txBody>
          <a:bodyPr wrap="none" rtlCol="0">
            <a:spAutoFit/>
          </a:bodyPr>
          <a:lstStyle/>
          <a:p>
            <a:r>
              <a:rPr lang="en-US" dirty="0" smtClean="0"/>
              <a:t>US BALANCE OF TRADE SINCE 2002</a:t>
            </a:r>
            <a:endParaRPr lang="en-US" dirty="0"/>
          </a:p>
        </p:txBody>
      </p:sp>
      <p:pic>
        <p:nvPicPr>
          <p:cNvPr id="45058" name="Picture 2" descr="https://hbr.org/resources/images/article_assets/2021/12/W211202_HOUT_CHINA_US_TRADE_DEFICIT_360.png"/>
          <p:cNvPicPr>
            <a:picLocks noChangeAspect="1" noChangeArrowheads="1"/>
          </p:cNvPicPr>
          <p:nvPr/>
        </p:nvPicPr>
        <p:blipFill>
          <a:blip r:embed="rId2" cstate="print"/>
          <a:srcRect/>
          <a:stretch>
            <a:fillRect/>
          </a:stretch>
        </p:blipFill>
        <p:spPr bwMode="auto">
          <a:xfrm>
            <a:off x="2133600" y="209550"/>
            <a:ext cx="4724400" cy="4553162"/>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176849</TotalTime>
  <Words>2103</Words>
  <Application>Microsoft Office PowerPoint</Application>
  <PresentationFormat>On-screen Show (16:9)</PresentationFormat>
  <Paragraphs>380</Paragraphs>
  <Slides>43</Slides>
  <Notes>5</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Verve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Gordon Long</dc:creator>
  <cp:lastModifiedBy>Gordon Long</cp:lastModifiedBy>
  <cp:revision>833</cp:revision>
  <dcterms:created xsi:type="dcterms:W3CDTF">2017-02-06T22:26:14Z</dcterms:created>
  <dcterms:modified xsi:type="dcterms:W3CDTF">2025-04-22T09:41:27Z</dcterms:modified>
</cp:coreProperties>
</file>